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6" r:id="rId8"/>
    <p:sldId id="260" r:id="rId9"/>
    <p:sldId id="267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1468-16C7-48FA-B51A-07AD649155D8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3C91-59EF-4E90-BAC4-FC16F1566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1468-16C7-48FA-B51A-07AD649155D8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3C91-59EF-4E90-BAC4-FC16F1566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1468-16C7-48FA-B51A-07AD649155D8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3C91-59EF-4E90-BAC4-FC16F1566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1468-16C7-48FA-B51A-07AD649155D8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3C91-59EF-4E90-BAC4-FC16F1566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1468-16C7-48FA-B51A-07AD649155D8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3C91-59EF-4E90-BAC4-FC16F1566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1468-16C7-48FA-B51A-07AD649155D8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3C91-59EF-4E90-BAC4-FC16F1566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1468-16C7-48FA-B51A-07AD649155D8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3C91-59EF-4E90-BAC4-FC16F1566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1468-16C7-48FA-B51A-07AD649155D8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3C91-59EF-4E90-BAC4-FC16F1566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1468-16C7-48FA-B51A-07AD649155D8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3C91-59EF-4E90-BAC4-FC16F1566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1468-16C7-48FA-B51A-07AD649155D8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3C91-59EF-4E90-BAC4-FC16F1566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1468-16C7-48FA-B51A-07AD649155D8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3C91-59EF-4E90-BAC4-FC16F1566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D1468-16C7-48FA-B51A-07AD649155D8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63C91-59EF-4E90-BAC4-FC16F1566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31.03.2014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1) </a:t>
            </a:r>
            <a:r>
              <a:rPr lang="ru-RU" b="1" dirty="0" smtClean="0"/>
              <a:t>Доминантные признаки </a:t>
            </a:r>
            <a:r>
              <a:rPr lang="ru-RU" b="1" dirty="0"/>
              <a:t>- </a:t>
            </a:r>
            <a:r>
              <a:rPr lang="ru-RU" b="1" dirty="0" smtClean="0"/>
              <a:t>гладкие </a:t>
            </a:r>
            <a:r>
              <a:rPr lang="ru-RU" b="1" dirty="0"/>
              <a:t>и </a:t>
            </a:r>
            <a:r>
              <a:rPr lang="ru-RU" b="1" dirty="0" smtClean="0"/>
              <a:t>окрашенные семена</a:t>
            </a:r>
            <a:r>
              <a:rPr lang="ru-RU" b="1" dirty="0"/>
              <a:t>, т.к. в </a:t>
            </a:r>
            <a:r>
              <a:rPr lang="ru-RU" b="1" dirty="0" smtClean="0"/>
              <a:t>первом </a:t>
            </a:r>
            <a:r>
              <a:rPr lang="ru-RU" b="1" dirty="0"/>
              <a:t>по­ко­ле­нии по­лу­чи­ли все се­ме­на - глад­кие и окра­шен­ные.</a:t>
            </a:r>
          </a:p>
          <a:p>
            <a:r>
              <a:rPr lang="ru-RU" b="1" dirty="0"/>
              <a:t>Т.к. при </a:t>
            </a:r>
            <a:r>
              <a:rPr lang="ru-RU" b="1" dirty="0" smtClean="0"/>
              <a:t>образовании второго поколения анализирующее скрещивание</a:t>
            </a:r>
            <a:r>
              <a:rPr lang="ru-RU" b="1" dirty="0"/>
              <a:t>, </a:t>
            </a:r>
            <a:r>
              <a:rPr lang="ru-RU" b="1" dirty="0" smtClean="0"/>
              <a:t>значит полученные гибрид </a:t>
            </a:r>
            <a:r>
              <a:rPr lang="ru-RU" b="1" dirty="0" err="1" smtClean="0"/>
              <a:t>ы</a:t>
            </a:r>
            <a:r>
              <a:rPr lang="ru-RU" b="1" dirty="0" smtClean="0"/>
              <a:t>(АВ</a:t>
            </a:r>
            <a:r>
              <a:rPr lang="ru-RU" b="1" dirty="0"/>
              <a:t>//</a:t>
            </a:r>
            <a:r>
              <a:rPr lang="ru-RU" b="1" dirty="0" err="1"/>
              <a:t>ав</a:t>
            </a:r>
            <a:r>
              <a:rPr lang="ru-RU" b="1" dirty="0"/>
              <a:t>) </a:t>
            </a:r>
            <a:r>
              <a:rPr lang="ru-RU" b="1" dirty="0" smtClean="0"/>
              <a:t>скрещивают </a:t>
            </a:r>
            <a:r>
              <a:rPr lang="ru-RU" b="1" dirty="0"/>
              <a:t>с </a:t>
            </a:r>
            <a:r>
              <a:rPr lang="ru-RU" b="1" dirty="0" err="1"/>
              <a:t>ав</a:t>
            </a:r>
            <a:r>
              <a:rPr lang="ru-RU" b="1" dirty="0"/>
              <a:t>//</a:t>
            </a:r>
            <a:r>
              <a:rPr lang="ru-RU" b="1" dirty="0" err="1"/>
              <a:t>ав</a:t>
            </a:r>
            <a:endParaRPr lang="ru-RU" b="1" dirty="0"/>
          </a:p>
          <a:p>
            <a:r>
              <a:rPr lang="ru-RU" b="1" dirty="0"/>
              <a:t>2) </a:t>
            </a:r>
            <a:r>
              <a:rPr lang="ru-RU" b="1" dirty="0" smtClean="0"/>
              <a:t>Первое скрещивание</a:t>
            </a:r>
            <a:r>
              <a:rPr lang="ru-RU" b="1" dirty="0"/>
              <a:t>. </a:t>
            </a:r>
            <a:r>
              <a:rPr lang="ru-RU" b="1" dirty="0" smtClean="0"/>
              <a:t>Генотипы родителей</a:t>
            </a:r>
            <a:r>
              <a:rPr lang="ru-RU" b="1" dirty="0"/>
              <a:t>: ♀ ААВВ ; ♂ </a:t>
            </a:r>
            <a:r>
              <a:rPr lang="ru-RU" b="1" dirty="0" err="1"/>
              <a:t>аавв</a:t>
            </a:r>
            <a:r>
              <a:rPr lang="ru-RU" b="1" dirty="0"/>
              <a:t> </a:t>
            </a:r>
            <a:r>
              <a:rPr lang="ru-RU" b="1" dirty="0" smtClean="0"/>
              <a:t>Генотип потомства</a:t>
            </a:r>
            <a:r>
              <a:rPr lang="ru-RU" b="1" dirty="0"/>
              <a:t>: </a:t>
            </a:r>
            <a:r>
              <a:rPr lang="ru-RU" b="1" dirty="0" err="1"/>
              <a:t>АаВв</a:t>
            </a:r>
            <a:r>
              <a:rPr lang="ru-RU" b="1" dirty="0"/>
              <a:t> (АВ//</a:t>
            </a:r>
            <a:r>
              <a:rPr lang="ru-RU" b="1" dirty="0" err="1"/>
              <a:t>ав</a:t>
            </a:r>
            <a:r>
              <a:rPr lang="ru-RU" b="1" dirty="0"/>
              <a:t>)</a:t>
            </a:r>
          </a:p>
          <a:p>
            <a:r>
              <a:rPr lang="ru-RU" b="1" dirty="0"/>
              <a:t>3) Вто­рое скре­щи­ва­ние. Ге­но­ти­пы ро­ди­те­лей: ♀ </a:t>
            </a:r>
            <a:r>
              <a:rPr lang="ru-RU" b="1" dirty="0" err="1"/>
              <a:t>АаВв</a:t>
            </a:r>
            <a:r>
              <a:rPr lang="ru-RU" b="1" dirty="0"/>
              <a:t> (АВ//</a:t>
            </a:r>
            <a:r>
              <a:rPr lang="ru-RU" b="1" dirty="0" err="1"/>
              <a:t>ав</a:t>
            </a:r>
            <a:r>
              <a:rPr lang="ru-RU" b="1" dirty="0"/>
              <a:t>); ♂ </a:t>
            </a:r>
            <a:r>
              <a:rPr lang="ru-RU" b="1" dirty="0" err="1"/>
              <a:t>аавв</a:t>
            </a:r>
            <a:r>
              <a:rPr lang="ru-RU" b="1" dirty="0"/>
              <a:t> (</a:t>
            </a:r>
            <a:r>
              <a:rPr lang="ru-RU" b="1" dirty="0" err="1"/>
              <a:t>ав</a:t>
            </a:r>
            <a:r>
              <a:rPr lang="ru-RU" b="1" dirty="0"/>
              <a:t>//</a:t>
            </a:r>
            <a:r>
              <a:rPr lang="ru-RU" b="1" dirty="0" err="1"/>
              <a:t>ав</a:t>
            </a:r>
            <a:r>
              <a:rPr lang="ru-RU" b="1" dirty="0"/>
              <a:t>)</a:t>
            </a:r>
          </a:p>
          <a:p>
            <a:r>
              <a:rPr lang="ru-RU" b="1" dirty="0"/>
              <a:t>Детей: </a:t>
            </a:r>
            <a:r>
              <a:rPr lang="ru-RU" b="1" dirty="0" err="1"/>
              <a:t>АаВв</a:t>
            </a:r>
            <a:r>
              <a:rPr lang="ru-RU" b="1" dirty="0"/>
              <a:t> - </a:t>
            </a:r>
            <a:r>
              <a:rPr lang="ru-RU" b="1" dirty="0" smtClean="0"/>
              <a:t>гладкие окрашенные </a:t>
            </a:r>
            <a:r>
              <a:rPr lang="ru-RU" b="1" dirty="0"/>
              <a:t>(1200)</a:t>
            </a:r>
          </a:p>
          <a:p>
            <a:r>
              <a:rPr lang="ru-RU" b="1" dirty="0" err="1"/>
              <a:t>аавв</a:t>
            </a:r>
            <a:r>
              <a:rPr lang="ru-RU" b="1" dirty="0"/>
              <a:t> - </a:t>
            </a:r>
            <a:r>
              <a:rPr lang="ru-RU" b="1" dirty="0" smtClean="0"/>
              <a:t>морщинистые неокрашенные </a:t>
            </a:r>
            <a:r>
              <a:rPr lang="ru-RU" b="1" dirty="0"/>
              <a:t>(1215)</a:t>
            </a:r>
          </a:p>
          <a:p>
            <a:r>
              <a:rPr lang="ru-RU" b="1" dirty="0" err="1"/>
              <a:t>Аавв</a:t>
            </a:r>
            <a:r>
              <a:rPr lang="ru-RU" b="1" dirty="0"/>
              <a:t> - </a:t>
            </a:r>
            <a:r>
              <a:rPr lang="ru-RU" b="1" dirty="0" smtClean="0"/>
              <a:t>гладкие неокрашенные </a:t>
            </a:r>
            <a:r>
              <a:rPr lang="ru-RU" b="1" dirty="0"/>
              <a:t>(309)</a:t>
            </a:r>
          </a:p>
          <a:p>
            <a:r>
              <a:rPr lang="ru-RU" b="1" dirty="0" err="1"/>
              <a:t>ааВв</a:t>
            </a:r>
            <a:r>
              <a:rPr lang="ru-RU" b="1" dirty="0"/>
              <a:t> - </a:t>
            </a:r>
            <a:r>
              <a:rPr lang="ru-RU" b="1" dirty="0" smtClean="0"/>
              <a:t>морщинистые окрашенные </a:t>
            </a:r>
            <a:r>
              <a:rPr lang="ru-RU" b="1" dirty="0"/>
              <a:t>(315)</a:t>
            </a:r>
          </a:p>
          <a:p>
            <a:r>
              <a:rPr lang="ru-RU" b="1" dirty="0"/>
              <a:t>В F2 </a:t>
            </a:r>
            <a:r>
              <a:rPr lang="ru-RU" b="1" dirty="0" smtClean="0"/>
              <a:t>проявляется </a:t>
            </a:r>
            <a:r>
              <a:rPr lang="ru-RU" b="1" dirty="0"/>
              <a:t>закон </a:t>
            </a:r>
            <a:r>
              <a:rPr lang="ru-RU" b="1" dirty="0" smtClean="0"/>
              <a:t>сцепленного наследования</a:t>
            </a:r>
            <a:r>
              <a:rPr lang="ru-RU" b="1" dirty="0"/>
              <a:t>. </a:t>
            </a:r>
            <a:r>
              <a:rPr lang="ru-RU" b="1" dirty="0" smtClean="0"/>
              <a:t>Четыре фенотипические группы объясняются неполным сцеплением </a:t>
            </a:r>
            <a:r>
              <a:rPr lang="ru-RU" b="1" dirty="0"/>
              <a:t>генов А и В, </a:t>
            </a:r>
            <a:r>
              <a:rPr lang="ru-RU" b="1" dirty="0" smtClean="0"/>
              <a:t>сцепление нарушено</a:t>
            </a:r>
            <a:r>
              <a:rPr lang="ru-RU" b="1" dirty="0"/>
              <a:t>, т.к. идет </a:t>
            </a:r>
            <a:r>
              <a:rPr lang="ru-RU" b="1" dirty="0" smtClean="0"/>
              <a:t>кроссинговер</a:t>
            </a:r>
            <a:endParaRPr lang="ru-RU" b="1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/>
              <a:t>При </a:t>
            </a:r>
            <a:r>
              <a:rPr lang="ru-RU" b="1" dirty="0" smtClean="0"/>
              <a:t>скрещи­ва­нии </a:t>
            </a:r>
            <a:r>
              <a:rPr lang="ru-RU" b="1" dirty="0"/>
              <a:t>рас­те­ний ку­ку­ру­зы с </a:t>
            </a:r>
            <a:r>
              <a:rPr lang="ru-RU" b="1" dirty="0" smtClean="0"/>
              <a:t>гладкими </a:t>
            </a:r>
            <a:r>
              <a:rPr lang="ru-RU" b="1" dirty="0" err="1" smtClean="0"/>
              <a:t>окрашенны­и</a:t>
            </a:r>
            <a:r>
              <a:rPr lang="ru-RU" b="1" dirty="0" smtClean="0"/>
              <a:t> </a:t>
            </a:r>
            <a:r>
              <a:rPr lang="ru-RU" b="1" dirty="0"/>
              <a:t>зёрнами с </a:t>
            </a:r>
            <a:r>
              <a:rPr lang="ru-RU" b="1" dirty="0" smtClean="0"/>
              <a:t>растением</a:t>
            </a:r>
            <a:r>
              <a:rPr lang="ru-RU" b="1" dirty="0"/>
              <a:t>, </a:t>
            </a:r>
            <a:r>
              <a:rPr lang="ru-RU" b="1" dirty="0" smtClean="0"/>
              <a:t>дающим морщинистые неокрашенные </a:t>
            </a:r>
            <a:r>
              <a:rPr lang="ru-RU" b="1" dirty="0"/>
              <a:t>зёрна, в </a:t>
            </a:r>
            <a:r>
              <a:rPr lang="ru-RU" b="1" dirty="0" smtClean="0"/>
              <a:t>первом поколении </a:t>
            </a:r>
            <a:r>
              <a:rPr lang="ru-RU" b="1" dirty="0"/>
              <a:t>все </a:t>
            </a:r>
            <a:r>
              <a:rPr lang="ru-RU" b="1" dirty="0" smtClean="0"/>
              <a:t>растения давали гладкие окрашенные </a:t>
            </a:r>
            <a:r>
              <a:rPr lang="ru-RU" b="1" dirty="0"/>
              <a:t>зёрна. При </a:t>
            </a:r>
            <a:r>
              <a:rPr lang="ru-RU" b="1" dirty="0" smtClean="0"/>
              <a:t>анализирующем скрещивании гибридов </a:t>
            </a:r>
            <a:r>
              <a:rPr lang="ru-RU" b="1" dirty="0"/>
              <a:t>из F</a:t>
            </a:r>
            <a:r>
              <a:rPr lang="ru-RU" b="1" baseline="-25000" dirty="0"/>
              <a:t>1</a:t>
            </a:r>
            <a:r>
              <a:rPr lang="ru-RU" b="1" dirty="0"/>
              <a:t> в </a:t>
            </a:r>
            <a:r>
              <a:rPr lang="ru-RU" b="1" dirty="0" smtClean="0"/>
              <a:t>потомстве </a:t>
            </a:r>
            <a:r>
              <a:rPr lang="ru-RU" b="1" dirty="0"/>
              <a:t>было </a:t>
            </a:r>
            <a:r>
              <a:rPr lang="ru-RU" b="1" dirty="0" smtClean="0"/>
              <a:t>четыре фенотипические группы</a:t>
            </a:r>
            <a:r>
              <a:rPr lang="ru-RU" b="1" dirty="0"/>
              <a:t>: 1200 </a:t>
            </a:r>
            <a:r>
              <a:rPr lang="ru-RU" b="1" dirty="0" smtClean="0"/>
              <a:t>гладких окрашенных</a:t>
            </a:r>
            <a:r>
              <a:rPr lang="ru-RU" b="1" dirty="0"/>
              <a:t>, 1215 </a:t>
            </a:r>
            <a:r>
              <a:rPr lang="ru-RU" b="1" dirty="0" smtClean="0"/>
              <a:t>морщинистых неокрашенных</a:t>
            </a:r>
            <a:r>
              <a:rPr lang="ru-RU" b="1" dirty="0"/>
              <a:t>, 309 </a:t>
            </a:r>
            <a:r>
              <a:rPr lang="ru-RU" b="1" dirty="0" smtClean="0"/>
              <a:t>гладких неокрашенных</a:t>
            </a:r>
            <a:r>
              <a:rPr lang="ru-RU" b="1" dirty="0"/>
              <a:t>, 315 </a:t>
            </a:r>
            <a:r>
              <a:rPr lang="ru-RU" b="1" dirty="0" smtClean="0"/>
              <a:t>морщинистых окрашенных</a:t>
            </a:r>
            <a:r>
              <a:rPr lang="ru-RU" b="1" dirty="0"/>
              <a:t>. </a:t>
            </a:r>
            <a:r>
              <a:rPr lang="ru-RU" b="1" dirty="0" smtClean="0"/>
              <a:t>Составьте </a:t>
            </a:r>
            <a:r>
              <a:rPr lang="ru-RU" b="1" dirty="0"/>
              <a:t>схему </a:t>
            </a:r>
            <a:r>
              <a:rPr lang="ru-RU" b="1" dirty="0" smtClean="0"/>
              <a:t>решения задачи</a:t>
            </a:r>
            <a:r>
              <a:rPr lang="ru-RU" b="1" dirty="0"/>
              <a:t>. </a:t>
            </a:r>
            <a:r>
              <a:rPr lang="ru-RU" b="1" dirty="0" smtClean="0"/>
              <a:t>Определите генотипы родителей </a:t>
            </a:r>
            <a:r>
              <a:rPr lang="ru-RU" b="1" dirty="0"/>
              <a:t>и </a:t>
            </a:r>
            <a:r>
              <a:rPr lang="ru-RU" b="1" dirty="0" smtClean="0"/>
              <a:t>потомства </a:t>
            </a:r>
            <a:r>
              <a:rPr lang="ru-RU" b="1" dirty="0"/>
              <a:t>в двух </a:t>
            </a:r>
            <a:r>
              <a:rPr lang="ru-RU" b="1" dirty="0" smtClean="0"/>
              <a:t>скрещиваниях</a:t>
            </a:r>
            <a:r>
              <a:rPr lang="ru-RU" b="1" dirty="0"/>
              <a:t>. </a:t>
            </a:r>
            <a:r>
              <a:rPr lang="ru-RU" b="1" dirty="0" smtClean="0"/>
              <a:t>Объясните </a:t>
            </a:r>
            <a:r>
              <a:rPr lang="ru-RU" b="1" dirty="0" err="1" smtClean="0"/>
              <a:t>формиров­ние</a:t>
            </a:r>
            <a:r>
              <a:rPr lang="ru-RU" b="1" dirty="0" smtClean="0"/>
              <a:t> </a:t>
            </a:r>
            <a:r>
              <a:rPr lang="ru-RU" b="1"/>
              <a:t>четырёх </a:t>
            </a:r>
            <a:r>
              <a:rPr lang="ru-RU" b="1" smtClean="0"/>
              <a:t>фенотипических </a:t>
            </a:r>
            <a:r>
              <a:rPr lang="ru-RU" b="1" dirty="0"/>
              <a:t>групп </a:t>
            </a:r>
            <a:r>
              <a:rPr lang="ru-RU" b="1"/>
              <a:t>во </a:t>
            </a:r>
            <a:r>
              <a:rPr lang="ru-RU" b="1" smtClean="0"/>
              <a:t>втором скрещивании</a:t>
            </a:r>
            <a:r>
              <a:rPr lang="ru-RU" b="1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При </a:t>
            </a:r>
            <a:r>
              <a:rPr lang="ru-RU" b="1" dirty="0" smtClean="0"/>
              <a:t>скрещивании томата </a:t>
            </a:r>
            <a:r>
              <a:rPr lang="ru-RU" b="1" dirty="0"/>
              <a:t>с </a:t>
            </a:r>
            <a:r>
              <a:rPr lang="ru-RU" b="1" dirty="0" smtClean="0"/>
              <a:t>пурпурным стеблем </a:t>
            </a:r>
            <a:r>
              <a:rPr lang="ru-RU" b="1" dirty="0"/>
              <a:t>(А) и </a:t>
            </a:r>
            <a:r>
              <a:rPr lang="ru-RU" b="1" dirty="0" smtClean="0"/>
              <a:t>красными плодами </a:t>
            </a:r>
            <a:r>
              <a:rPr lang="ru-RU" b="1" dirty="0"/>
              <a:t>(В) и то­ма­та с </a:t>
            </a:r>
            <a:r>
              <a:rPr lang="ru-RU" b="1" dirty="0" smtClean="0"/>
              <a:t>зеленым стеблем </a:t>
            </a:r>
            <a:r>
              <a:rPr lang="ru-RU" b="1" dirty="0"/>
              <a:t>и </a:t>
            </a:r>
            <a:r>
              <a:rPr lang="ru-RU" b="1" dirty="0" smtClean="0"/>
              <a:t>красными плодами получили </a:t>
            </a:r>
            <a:r>
              <a:rPr lang="ru-RU" b="1" dirty="0"/>
              <a:t>722 </a:t>
            </a:r>
            <a:r>
              <a:rPr lang="ru-RU" b="1" dirty="0" smtClean="0"/>
              <a:t>растения </a:t>
            </a:r>
            <a:r>
              <a:rPr lang="ru-RU" b="1" dirty="0"/>
              <a:t>с </a:t>
            </a:r>
            <a:r>
              <a:rPr lang="ru-RU" b="1" dirty="0" smtClean="0"/>
              <a:t>пурпурным стеблем </a:t>
            </a:r>
            <a:r>
              <a:rPr lang="ru-RU" b="1" dirty="0"/>
              <a:t>и </a:t>
            </a:r>
            <a:r>
              <a:rPr lang="ru-RU" b="1" dirty="0" smtClean="0"/>
              <a:t>красными плодами </a:t>
            </a:r>
            <a:r>
              <a:rPr lang="ru-RU" b="1" dirty="0"/>
              <a:t>и 231 </a:t>
            </a:r>
            <a:r>
              <a:rPr lang="ru-RU" b="1" dirty="0" smtClean="0"/>
              <a:t>растение </a:t>
            </a:r>
            <a:r>
              <a:rPr lang="ru-RU" b="1" dirty="0"/>
              <a:t>с </a:t>
            </a:r>
            <a:r>
              <a:rPr lang="ru-RU" b="1" dirty="0" smtClean="0"/>
              <a:t>пурпурным стеблем </a:t>
            </a:r>
            <a:r>
              <a:rPr lang="ru-RU" b="1" dirty="0"/>
              <a:t>и </a:t>
            </a:r>
            <a:r>
              <a:rPr lang="ru-RU" b="1" dirty="0" smtClean="0"/>
              <a:t>желтыми плодами</a:t>
            </a:r>
            <a:r>
              <a:rPr lang="ru-RU" b="1" dirty="0"/>
              <a:t>. </a:t>
            </a:r>
            <a:r>
              <a:rPr lang="ru-RU" b="1" dirty="0" smtClean="0"/>
              <a:t>Составьте </a:t>
            </a:r>
            <a:r>
              <a:rPr lang="ru-RU" b="1" dirty="0"/>
              <a:t>схему </a:t>
            </a:r>
            <a:r>
              <a:rPr lang="ru-RU" b="1" dirty="0" smtClean="0"/>
              <a:t>решения задачи</a:t>
            </a:r>
            <a:r>
              <a:rPr lang="ru-RU" b="1" dirty="0"/>
              <a:t>. </a:t>
            </a:r>
            <a:r>
              <a:rPr lang="ru-RU" b="1" dirty="0" smtClean="0"/>
              <a:t>Определите генотипы родителей</a:t>
            </a:r>
            <a:r>
              <a:rPr lang="ru-RU" b="1" dirty="0"/>
              <a:t>, </a:t>
            </a:r>
            <a:r>
              <a:rPr lang="ru-RU" b="1" dirty="0" smtClean="0"/>
              <a:t>потомства </a:t>
            </a:r>
            <a:r>
              <a:rPr lang="ru-RU" b="1" dirty="0"/>
              <a:t>в </a:t>
            </a:r>
            <a:r>
              <a:rPr lang="ru-RU" b="1" dirty="0" smtClean="0"/>
              <a:t>первом поколении </a:t>
            </a:r>
            <a:r>
              <a:rPr lang="ru-RU" b="1" dirty="0"/>
              <a:t>и </a:t>
            </a:r>
            <a:r>
              <a:rPr lang="ru-RU" b="1" dirty="0" smtClean="0"/>
              <a:t>соотношение генотипов </a:t>
            </a:r>
            <a:r>
              <a:rPr lang="ru-RU" b="1" dirty="0"/>
              <a:t>и </a:t>
            </a:r>
            <a:r>
              <a:rPr lang="ru-RU" b="1" dirty="0" smtClean="0"/>
              <a:t>фенотипов </a:t>
            </a:r>
            <a:r>
              <a:rPr lang="ru-RU" b="1" dirty="0"/>
              <a:t>у </a:t>
            </a:r>
            <a:r>
              <a:rPr lang="ru-RU" b="1" dirty="0" smtClean="0"/>
              <a:t>потомства</a:t>
            </a:r>
            <a:r>
              <a:rPr lang="ru-RU" b="1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ru-RU" b="1" dirty="0" smtClean="0"/>
              <a:t>Черный хохлатый </a:t>
            </a:r>
            <a:r>
              <a:rPr lang="ru-RU" b="1" dirty="0"/>
              <a:t>петух </a:t>
            </a:r>
            <a:r>
              <a:rPr lang="ru-RU" b="1" dirty="0" smtClean="0"/>
              <a:t>скрещен </a:t>
            </a:r>
            <a:r>
              <a:rPr lang="ru-RU" b="1" dirty="0"/>
              <a:t>с такой же </a:t>
            </a:r>
            <a:r>
              <a:rPr lang="ru-RU" b="1" dirty="0" smtClean="0"/>
              <a:t>курицей</a:t>
            </a:r>
            <a:r>
              <a:rPr lang="ru-RU" b="1" dirty="0"/>
              <a:t>. От них </a:t>
            </a:r>
            <a:r>
              <a:rPr lang="ru-RU" b="1" dirty="0" smtClean="0"/>
              <a:t>получены </a:t>
            </a:r>
            <a:r>
              <a:rPr lang="ru-RU" b="1" dirty="0"/>
              <a:t>20 </a:t>
            </a:r>
            <a:r>
              <a:rPr lang="ru-RU" b="1" dirty="0" smtClean="0"/>
              <a:t>цыплят</a:t>
            </a:r>
            <a:r>
              <a:rPr lang="ru-RU" b="1" dirty="0"/>
              <a:t>: 10 </a:t>
            </a:r>
            <a:r>
              <a:rPr lang="ru-RU" b="1" dirty="0" smtClean="0"/>
              <a:t>черных хохлатых</a:t>
            </a:r>
            <a:r>
              <a:rPr lang="ru-RU" b="1" dirty="0"/>
              <a:t>, 5 бурых </a:t>
            </a:r>
            <a:r>
              <a:rPr lang="ru-RU" b="1" dirty="0" smtClean="0"/>
              <a:t>хохлатых</a:t>
            </a:r>
            <a:r>
              <a:rPr lang="ru-RU" b="1" dirty="0"/>
              <a:t>, 3 </a:t>
            </a:r>
            <a:r>
              <a:rPr lang="ru-RU" b="1" dirty="0" smtClean="0"/>
              <a:t>черных </a:t>
            </a:r>
            <a:r>
              <a:rPr lang="ru-RU" b="1" dirty="0"/>
              <a:t>без хохла и 2 бурых без хохла. </a:t>
            </a:r>
            <a:r>
              <a:rPr lang="ru-RU" b="1" dirty="0" smtClean="0"/>
              <a:t>Определите генотипы родителей</a:t>
            </a:r>
            <a:r>
              <a:rPr lang="ru-RU" b="1" dirty="0"/>
              <a:t>, </a:t>
            </a:r>
            <a:r>
              <a:rPr lang="ru-RU" b="1" dirty="0" smtClean="0"/>
              <a:t>потомков </a:t>
            </a:r>
            <a:r>
              <a:rPr lang="ru-RU" b="1" dirty="0"/>
              <a:t>и </a:t>
            </a:r>
            <a:r>
              <a:rPr lang="ru-RU" b="1" dirty="0" smtClean="0"/>
              <a:t>закономерность наследования признаков</a:t>
            </a:r>
            <a:r>
              <a:rPr lang="ru-RU" b="1" dirty="0"/>
              <a:t>. Гены двух </a:t>
            </a:r>
            <a:r>
              <a:rPr lang="ru-RU" b="1" dirty="0" smtClean="0"/>
              <a:t>признаков </a:t>
            </a:r>
            <a:r>
              <a:rPr lang="ru-RU" b="1" dirty="0"/>
              <a:t>не </a:t>
            </a:r>
            <a:r>
              <a:rPr lang="ru-RU" b="1" dirty="0" smtClean="0"/>
              <a:t>сцеплены</a:t>
            </a:r>
            <a:r>
              <a:rPr lang="ru-RU" b="1" dirty="0"/>
              <a:t>, </a:t>
            </a:r>
            <a:r>
              <a:rPr lang="ru-RU" b="1" dirty="0" smtClean="0"/>
              <a:t>доминантные признаки </a:t>
            </a:r>
            <a:r>
              <a:rPr lang="ru-RU" b="1" dirty="0"/>
              <a:t>- </a:t>
            </a:r>
            <a:r>
              <a:rPr lang="ru-RU" b="1" dirty="0" smtClean="0"/>
              <a:t>черное оперение </a:t>
            </a:r>
            <a:r>
              <a:rPr lang="ru-RU" b="1" dirty="0"/>
              <a:t>(А), </a:t>
            </a:r>
            <a:r>
              <a:rPr lang="ru-RU" b="1" dirty="0" err="1" smtClean="0"/>
              <a:t>хохлатость</a:t>
            </a:r>
            <a:r>
              <a:rPr lang="ru-RU" b="1" dirty="0" smtClean="0"/>
              <a:t> </a:t>
            </a:r>
            <a:r>
              <a:rPr lang="ru-RU" b="1" dirty="0"/>
              <a:t>(В).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 </a:t>
            </a:r>
            <a:r>
              <a:rPr lang="ru-RU" b="1" dirty="0"/>
              <a:t>Одна из форм </a:t>
            </a:r>
            <a:r>
              <a:rPr lang="ru-RU" b="1" dirty="0" smtClean="0"/>
              <a:t>анемии </a:t>
            </a:r>
            <a:r>
              <a:rPr lang="ru-RU" b="1" dirty="0"/>
              <a:t>(за­бо­ле­ва­ние крови) </a:t>
            </a:r>
            <a:r>
              <a:rPr lang="ru-RU" b="1" dirty="0" smtClean="0"/>
              <a:t>наследуется</a:t>
            </a:r>
            <a:r>
              <a:rPr lang="ru-RU" b="1" dirty="0"/>
              <a:t>, как </a:t>
            </a:r>
            <a:r>
              <a:rPr lang="ru-RU" b="1" dirty="0" smtClean="0"/>
              <a:t>аутосомный доминантный признак</a:t>
            </a:r>
            <a:r>
              <a:rPr lang="ru-RU" b="1" dirty="0"/>
              <a:t>. У </a:t>
            </a:r>
            <a:r>
              <a:rPr lang="ru-RU" b="1" dirty="0" err="1" smtClean="0"/>
              <a:t>гомозигот</a:t>
            </a:r>
            <a:r>
              <a:rPr lang="ru-RU" b="1" dirty="0" smtClean="0"/>
              <a:t> </a:t>
            </a:r>
            <a:r>
              <a:rPr lang="ru-RU" b="1" dirty="0"/>
              <a:t>это </a:t>
            </a:r>
            <a:r>
              <a:rPr lang="ru-RU" b="1" dirty="0" smtClean="0"/>
              <a:t>заболевание приводит </a:t>
            </a:r>
            <a:r>
              <a:rPr lang="ru-RU" b="1" dirty="0"/>
              <a:t>к </a:t>
            </a:r>
            <a:r>
              <a:rPr lang="ru-RU" b="1" dirty="0" smtClean="0"/>
              <a:t>смерти</a:t>
            </a:r>
            <a:r>
              <a:rPr lang="ru-RU" b="1" dirty="0"/>
              <a:t>, у </a:t>
            </a:r>
            <a:r>
              <a:rPr lang="ru-RU" b="1" dirty="0" err="1" smtClean="0"/>
              <a:t>гетерозигот</a:t>
            </a:r>
            <a:r>
              <a:rPr lang="ru-RU" b="1" dirty="0" smtClean="0"/>
              <a:t> проявляется </a:t>
            </a:r>
            <a:r>
              <a:rPr lang="ru-RU" b="1" dirty="0"/>
              <a:t>в </a:t>
            </a:r>
            <a:r>
              <a:rPr lang="ru-RU" b="1" dirty="0" smtClean="0"/>
              <a:t>легкой </a:t>
            </a:r>
            <a:r>
              <a:rPr lang="ru-RU" b="1" dirty="0"/>
              <a:t>форме. </a:t>
            </a:r>
            <a:r>
              <a:rPr lang="ru-RU" b="1" dirty="0" smtClean="0"/>
              <a:t>Женщина </a:t>
            </a:r>
            <a:r>
              <a:rPr lang="ru-RU" b="1" dirty="0"/>
              <a:t>с </a:t>
            </a:r>
            <a:r>
              <a:rPr lang="ru-RU" b="1" dirty="0" smtClean="0"/>
              <a:t>нормальным зрением</a:t>
            </a:r>
            <a:r>
              <a:rPr lang="ru-RU" b="1" dirty="0"/>
              <a:t>, но </a:t>
            </a:r>
            <a:r>
              <a:rPr lang="ru-RU" b="1" dirty="0" smtClean="0"/>
              <a:t>легкой формой анемии родила </a:t>
            </a:r>
            <a:r>
              <a:rPr lang="ru-RU" b="1" dirty="0"/>
              <a:t>от </a:t>
            </a:r>
            <a:r>
              <a:rPr lang="ru-RU" b="1" dirty="0" smtClean="0"/>
              <a:t>здорового </a:t>
            </a:r>
            <a:r>
              <a:rPr lang="ru-RU" b="1" dirty="0"/>
              <a:t>по крови </a:t>
            </a:r>
            <a:r>
              <a:rPr lang="ru-RU" b="1" dirty="0" smtClean="0"/>
              <a:t>мужчины дальтоника</a:t>
            </a:r>
            <a:r>
              <a:rPr lang="ru-RU" b="1" dirty="0"/>
              <a:t>, сына, </a:t>
            </a:r>
            <a:r>
              <a:rPr lang="ru-RU" b="1" dirty="0" smtClean="0"/>
              <a:t>страдающего легкой формой анемии </a:t>
            </a:r>
            <a:r>
              <a:rPr lang="ru-RU" b="1" dirty="0"/>
              <a:t>и </a:t>
            </a:r>
            <a:r>
              <a:rPr lang="ru-RU" b="1" dirty="0" smtClean="0"/>
              <a:t>дальтонизмом</a:t>
            </a:r>
            <a:r>
              <a:rPr lang="ru-RU" b="1" dirty="0"/>
              <a:t>. </a:t>
            </a:r>
            <a:r>
              <a:rPr lang="ru-RU" b="1" dirty="0" smtClean="0"/>
              <a:t>Определите генотипы родителей </a:t>
            </a:r>
            <a:r>
              <a:rPr lang="ru-RU" b="1" dirty="0"/>
              <a:t>и </a:t>
            </a:r>
            <a:r>
              <a:rPr lang="ru-RU" b="1" dirty="0" smtClean="0"/>
              <a:t>вероятность рождения следующего </a:t>
            </a:r>
            <a:r>
              <a:rPr lang="ru-RU" b="1" dirty="0"/>
              <a:t>сына без </a:t>
            </a:r>
            <a:r>
              <a:rPr lang="ru-RU" b="1" dirty="0" smtClean="0"/>
              <a:t>аномалий</a:t>
            </a:r>
            <a:r>
              <a:rPr lang="ru-RU" b="1" dirty="0"/>
              <a:t>, </a:t>
            </a:r>
            <a:r>
              <a:rPr lang="ru-RU" b="1" dirty="0" smtClean="0"/>
              <a:t>указав </a:t>
            </a:r>
            <a:r>
              <a:rPr lang="ru-RU" b="1" dirty="0"/>
              <a:t>его </a:t>
            </a:r>
            <a:r>
              <a:rPr lang="ru-RU" b="1" dirty="0" smtClean="0"/>
              <a:t>генотип</a:t>
            </a:r>
            <a:r>
              <a:rPr lang="ru-RU" b="1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От скре­щи­ва­ния двух сор­тов зем­ля­ни­ки, один из ко­то­рых имеет усы и крас­ные ягоды, а вто­рой не имеет усов и об­ра­зу­ет белые ягоды, в пер­вом по­ко­ле­нии все рас­те­ния имели усы и ро­зо­вые ягоды. От скре­щи­ва­ния рас­те­ний без усов с ро­зо­вы­ми яго­да­ми с рас­те­ни­я­ми без усов с крас­ны­ми яго­да­ми по­лу­че­ны две фе­но­ти­пи­че­ские груп­пы рас­те­ний: без усов ро­зо­вые и без усов крас­ные. Со­ставь­те схемы двух скре­щи­ва­ний. Опре­де­ли­те ге­но­ти­пы ро­ди­те­лей и потом­ства, ха­рак­тер на­сле­до­ва­ния окрас­ки ягод у зем­ля­ни­ки, закон на­след­ствен­но­сти, ко­то­рый про­яв­ля­ет­ся в дан­ном слу­чае.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пер­вом скре­щи­ва­нии: скре­щи­ва­ния двух сор­тов зем­ля­ни­ки, один из ко­то­рых имеет усы и крас­ные ягоды, а вто­рой не имеет усов и об­ра­зу­ет белые ягоды по­лу­чи­ли 100% потом­ства с усами и ро­зо­вы­ми яго­да­ми. Со­глас­но пра­ви­лу еди­но­об­ра­зия Мен­де­ля по­лу­ча­ем, что усы — до­ми­нант­ный при­знак; от­сут­ствие усов — ре­цес­сив­ный.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Закон на­след­ствен­но­сти: По при­зна­ку окрас­ки пло­дов - не­пол­но­го до­ми­ни­ро­ва­ния.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До­пол­ни­тель­но.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Не­за­ви­си­мое на­сле­до­ва­ние при­зна­ков (III закон Мен­де­ля) между пер­вым и вто­рым при­зна­ком,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 также ана­ли­зи­ру­ю­щее скре­щи­ва­ние и пра­ви­ло еди­но­об­ра­зия ги­бри­дов I по­ко­ле­ния.</a:t>
            </a:r>
          </a:p>
          <a:p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381328"/>
          </a:xfrm>
        </p:spPr>
        <p:txBody>
          <a:bodyPr>
            <a:normAutofit fontScale="85000" lnSpcReduction="20000"/>
          </a:bodyPr>
          <a:lstStyle/>
          <a:p>
            <a:r>
              <a:rPr lang="ru-RU" sz="3800" b="1" dirty="0" smtClean="0"/>
              <a:t>Скрестили дигетерозиготных самцов </a:t>
            </a:r>
            <a:r>
              <a:rPr lang="ru-RU" sz="3800" b="1" dirty="0" smtClean="0"/>
              <a:t>мух </a:t>
            </a:r>
            <a:r>
              <a:rPr lang="ru-RU" sz="3800" b="1" dirty="0" smtClean="0"/>
              <a:t>дрозофил </a:t>
            </a:r>
            <a:r>
              <a:rPr lang="ru-RU" sz="3800" b="1" dirty="0" smtClean="0"/>
              <a:t>с серым </a:t>
            </a:r>
            <a:r>
              <a:rPr lang="ru-RU" sz="3800" b="1" dirty="0" smtClean="0"/>
              <a:t>телом </a:t>
            </a:r>
            <a:r>
              <a:rPr lang="ru-RU" sz="3800" b="1" dirty="0" smtClean="0"/>
              <a:t>и </a:t>
            </a:r>
            <a:r>
              <a:rPr lang="ru-RU" sz="3800" b="1" dirty="0" smtClean="0"/>
              <a:t>нормальными крыльями </a:t>
            </a:r>
            <a:r>
              <a:rPr lang="ru-RU" sz="3800" b="1" dirty="0" smtClean="0"/>
              <a:t>(</a:t>
            </a:r>
            <a:r>
              <a:rPr lang="ru-RU" sz="3800" b="1" dirty="0" smtClean="0"/>
              <a:t>признаки доминантные</a:t>
            </a:r>
            <a:r>
              <a:rPr lang="ru-RU" sz="3800" b="1" dirty="0" smtClean="0"/>
              <a:t>) с </a:t>
            </a:r>
            <a:r>
              <a:rPr lang="ru-RU" sz="3800" b="1" dirty="0" smtClean="0"/>
              <a:t>самками </a:t>
            </a:r>
            <a:r>
              <a:rPr lang="ru-RU" sz="3800" b="1" dirty="0" smtClean="0"/>
              <a:t>с </a:t>
            </a:r>
            <a:r>
              <a:rPr lang="ru-RU" sz="3800" b="1" dirty="0" smtClean="0"/>
              <a:t>черным </a:t>
            </a:r>
            <a:r>
              <a:rPr lang="ru-RU" sz="3800" b="1" dirty="0" smtClean="0"/>
              <a:t>телом и </a:t>
            </a:r>
            <a:r>
              <a:rPr lang="ru-RU" sz="3800" b="1" dirty="0" smtClean="0"/>
              <a:t>укороченными крыльями </a:t>
            </a:r>
            <a:r>
              <a:rPr lang="ru-RU" sz="3800" b="1" dirty="0" smtClean="0"/>
              <a:t>(</a:t>
            </a:r>
            <a:r>
              <a:rPr lang="ru-RU" sz="3800" b="1" dirty="0" smtClean="0"/>
              <a:t>рецессивные признаки</a:t>
            </a:r>
            <a:r>
              <a:rPr lang="ru-RU" sz="3800" b="1" dirty="0" smtClean="0"/>
              <a:t>). </a:t>
            </a:r>
            <a:r>
              <a:rPr lang="ru-RU" sz="3800" b="1" dirty="0" smtClean="0"/>
              <a:t>Составьте </a:t>
            </a:r>
            <a:r>
              <a:rPr lang="ru-RU" sz="3800" b="1" dirty="0" smtClean="0"/>
              <a:t>схему </a:t>
            </a:r>
            <a:r>
              <a:rPr lang="ru-RU" sz="3800" b="1" dirty="0" smtClean="0"/>
              <a:t>решения задачи</a:t>
            </a:r>
            <a:r>
              <a:rPr lang="ru-RU" sz="3800" b="1" dirty="0" smtClean="0"/>
              <a:t>. </a:t>
            </a:r>
            <a:r>
              <a:rPr lang="ru-RU" sz="3800" b="1" dirty="0" smtClean="0"/>
              <a:t>Определите генотипы родителей</a:t>
            </a:r>
            <a:r>
              <a:rPr lang="ru-RU" sz="3800" b="1" dirty="0" smtClean="0"/>
              <a:t>, а также </a:t>
            </a:r>
            <a:r>
              <a:rPr lang="ru-RU" sz="3800" b="1" dirty="0" smtClean="0"/>
              <a:t>возможные генотипы </a:t>
            </a:r>
            <a:r>
              <a:rPr lang="ru-RU" sz="3800" b="1" dirty="0" smtClean="0"/>
              <a:t>и </a:t>
            </a:r>
            <a:r>
              <a:rPr lang="ru-RU" sz="3800" b="1" dirty="0" smtClean="0"/>
              <a:t>фенотипы потомства </a:t>
            </a:r>
            <a:r>
              <a:rPr lang="ru-RU" sz="3800" b="1" dirty="0" smtClean="0"/>
              <a:t>F</a:t>
            </a:r>
            <a:r>
              <a:rPr lang="ru-RU" sz="3800" b="1" baseline="-25000" dirty="0" smtClean="0"/>
              <a:t>1</a:t>
            </a:r>
            <a:r>
              <a:rPr lang="ru-RU" sz="3800" b="1" dirty="0" smtClean="0"/>
              <a:t>, если </a:t>
            </a:r>
            <a:r>
              <a:rPr lang="ru-RU" sz="3800" b="1" dirty="0" smtClean="0"/>
              <a:t>доминантные </a:t>
            </a:r>
            <a:r>
              <a:rPr lang="ru-RU" sz="3800" b="1" dirty="0" smtClean="0"/>
              <a:t>и </a:t>
            </a:r>
            <a:r>
              <a:rPr lang="ru-RU" sz="3800" b="1" dirty="0" smtClean="0"/>
              <a:t>рецессивные </a:t>
            </a:r>
            <a:r>
              <a:rPr lang="ru-RU" sz="3800" b="1" dirty="0" smtClean="0"/>
              <a:t>гены </a:t>
            </a:r>
            <a:r>
              <a:rPr lang="ru-RU" sz="3800" b="1" dirty="0" smtClean="0"/>
              <a:t>данных признаков попарно сцеплены</a:t>
            </a:r>
            <a:r>
              <a:rPr lang="ru-RU" sz="3800" b="1" dirty="0" smtClean="0"/>
              <a:t>, а </a:t>
            </a:r>
            <a:r>
              <a:rPr lang="ru-RU" sz="3800" b="1" dirty="0" smtClean="0"/>
              <a:t>кроссинговер </a:t>
            </a:r>
            <a:r>
              <a:rPr lang="ru-RU" sz="3800" b="1" dirty="0" smtClean="0"/>
              <a:t>при </a:t>
            </a:r>
            <a:r>
              <a:rPr lang="ru-RU" sz="3800" b="1" dirty="0" smtClean="0"/>
              <a:t>образовании половых </a:t>
            </a:r>
            <a:r>
              <a:rPr lang="ru-RU" sz="4100" b="1" dirty="0" smtClean="0"/>
              <a:t>клеток</a:t>
            </a:r>
            <a:r>
              <a:rPr lang="ru-RU" sz="3800" b="1" dirty="0" smtClean="0"/>
              <a:t> </a:t>
            </a:r>
            <a:r>
              <a:rPr lang="ru-RU" sz="3800" b="1" dirty="0" smtClean="0"/>
              <a:t>не </a:t>
            </a:r>
            <a:r>
              <a:rPr lang="ru-RU" sz="3800" b="1" dirty="0" smtClean="0"/>
              <a:t>происходит</a:t>
            </a:r>
            <a:r>
              <a:rPr lang="ru-RU" sz="3800" b="1" dirty="0" smtClean="0"/>
              <a:t>. </a:t>
            </a:r>
            <a:r>
              <a:rPr lang="ru-RU" sz="3800" b="1" dirty="0" smtClean="0"/>
              <a:t>Объясните полученные результаты</a:t>
            </a:r>
            <a:r>
              <a:rPr lang="ru-RU" sz="3800" b="1" dirty="0" smtClean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/>
              <a:t>При </a:t>
            </a:r>
            <a:r>
              <a:rPr lang="ru-RU" b="1" dirty="0" smtClean="0"/>
              <a:t>скрещивании растения гороха </a:t>
            </a:r>
            <a:r>
              <a:rPr lang="ru-RU" b="1" dirty="0"/>
              <a:t>с </a:t>
            </a:r>
            <a:r>
              <a:rPr lang="ru-RU" b="1" dirty="0" smtClean="0"/>
              <a:t>гладкими семенами </a:t>
            </a:r>
            <a:r>
              <a:rPr lang="ru-RU" b="1" dirty="0"/>
              <a:t>и </a:t>
            </a:r>
            <a:r>
              <a:rPr lang="ru-RU" b="1" dirty="0" smtClean="0"/>
              <a:t>усиками </a:t>
            </a:r>
            <a:r>
              <a:rPr lang="ru-RU" b="1" dirty="0"/>
              <a:t>с </a:t>
            </a:r>
            <a:r>
              <a:rPr lang="ru-RU" b="1" dirty="0" smtClean="0"/>
              <a:t>растением </a:t>
            </a:r>
            <a:r>
              <a:rPr lang="ru-RU" b="1" dirty="0"/>
              <a:t>с </a:t>
            </a:r>
            <a:r>
              <a:rPr lang="ru-RU" b="1" dirty="0" smtClean="0"/>
              <a:t>морщинистыми семенами </a:t>
            </a:r>
            <a:r>
              <a:rPr lang="ru-RU" b="1" dirty="0"/>
              <a:t>без </a:t>
            </a:r>
            <a:r>
              <a:rPr lang="ru-RU" b="1" dirty="0" smtClean="0"/>
              <a:t>усиков </a:t>
            </a:r>
            <a:r>
              <a:rPr lang="ru-RU" b="1" dirty="0"/>
              <a:t>все </a:t>
            </a:r>
            <a:r>
              <a:rPr lang="ru-RU" b="1" dirty="0" smtClean="0"/>
              <a:t>поколение </a:t>
            </a:r>
            <a:r>
              <a:rPr lang="ru-RU" b="1" dirty="0"/>
              <a:t>было </a:t>
            </a:r>
            <a:r>
              <a:rPr lang="ru-RU" b="1" dirty="0" smtClean="0"/>
              <a:t>единообразно </a:t>
            </a:r>
            <a:r>
              <a:rPr lang="ru-RU" b="1" dirty="0"/>
              <a:t>и имело </a:t>
            </a:r>
            <a:r>
              <a:rPr lang="ru-RU" b="1" dirty="0" smtClean="0"/>
              <a:t>гладкие семена </a:t>
            </a:r>
            <a:r>
              <a:rPr lang="ru-RU" b="1" dirty="0"/>
              <a:t>и усики. При </a:t>
            </a:r>
            <a:r>
              <a:rPr lang="ru-RU" b="1" dirty="0" smtClean="0"/>
              <a:t>скрещивании другой </a:t>
            </a:r>
            <a:r>
              <a:rPr lang="ru-RU" b="1" dirty="0"/>
              <a:t>пары </a:t>
            </a:r>
            <a:r>
              <a:rPr lang="ru-RU" b="1" dirty="0" smtClean="0"/>
              <a:t>растений </a:t>
            </a:r>
            <a:r>
              <a:rPr lang="ru-RU" b="1" dirty="0"/>
              <a:t>с </a:t>
            </a:r>
            <a:r>
              <a:rPr lang="ru-RU" b="1" dirty="0" smtClean="0"/>
              <a:t>такими </a:t>
            </a:r>
            <a:r>
              <a:rPr lang="ru-RU" b="1" dirty="0"/>
              <a:t>же </a:t>
            </a:r>
            <a:r>
              <a:rPr lang="ru-RU" b="1" dirty="0" smtClean="0"/>
              <a:t>фенотипами </a:t>
            </a:r>
            <a:r>
              <a:rPr lang="ru-RU" b="1" dirty="0"/>
              <a:t>(</a:t>
            </a:r>
            <a:r>
              <a:rPr lang="ru-RU" b="1" dirty="0" smtClean="0"/>
              <a:t>гороха </a:t>
            </a:r>
            <a:r>
              <a:rPr lang="ru-RU" b="1" dirty="0"/>
              <a:t>с </a:t>
            </a:r>
            <a:r>
              <a:rPr lang="ru-RU" b="1" dirty="0" smtClean="0"/>
              <a:t>гладкими семенами </a:t>
            </a:r>
            <a:r>
              <a:rPr lang="ru-RU" b="1" dirty="0"/>
              <a:t>и </a:t>
            </a:r>
            <a:r>
              <a:rPr lang="ru-RU" b="1" dirty="0" smtClean="0"/>
              <a:t>усиками </a:t>
            </a:r>
            <a:r>
              <a:rPr lang="ru-RU" b="1" dirty="0"/>
              <a:t>и </a:t>
            </a:r>
            <a:r>
              <a:rPr lang="ru-RU" b="1" dirty="0" smtClean="0"/>
              <a:t>гороха </a:t>
            </a:r>
            <a:r>
              <a:rPr lang="ru-RU" b="1" dirty="0"/>
              <a:t>с </a:t>
            </a:r>
            <a:r>
              <a:rPr lang="ru-RU" b="1" dirty="0" smtClean="0"/>
              <a:t>морщинистыми </a:t>
            </a:r>
            <a:r>
              <a:rPr lang="ru-RU" b="1" dirty="0" smtClean="0"/>
              <a:t>семенами </a:t>
            </a:r>
            <a:r>
              <a:rPr lang="ru-RU" b="1" dirty="0"/>
              <a:t>без </a:t>
            </a:r>
            <a:r>
              <a:rPr lang="ru-RU" b="1" dirty="0" smtClean="0"/>
              <a:t>усиков</a:t>
            </a:r>
            <a:r>
              <a:rPr lang="ru-RU" b="1" dirty="0"/>
              <a:t>) в </a:t>
            </a:r>
            <a:r>
              <a:rPr lang="ru-RU" b="1" dirty="0" smtClean="0"/>
              <a:t>потомстве получили половину растений </a:t>
            </a:r>
            <a:r>
              <a:rPr lang="ru-RU" b="1" dirty="0"/>
              <a:t>с </a:t>
            </a:r>
            <a:r>
              <a:rPr lang="ru-RU" b="1" dirty="0" smtClean="0"/>
              <a:t>гладкими семенами </a:t>
            </a:r>
            <a:r>
              <a:rPr lang="ru-RU" b="1" dirty="0"/>
              <a:t>и </a:t>
            </a:r>
            <a:r>
              <a:rPr lang="ru-RU" b="1" dirty="0" smtClean="0"/>
              <a:t>усиками </a:t>
            </a:r>
            <a:r>
              <a:rPr lang="ru-RU" b="1" dirty="0"/>
              <a:t>и </a:t>
            </a:r>
            <a:r>
              <a:rPr lang="ru-RU" b="1" dirty="0" smtClean="0"/>
              <a:t>половину растений </a:t>
            </a:r>
            <a:r>
              <a:rPr lang="ru-RU" b="1" dirty="0"/>
              <a:t>с </a:t>
            </a:r>
            <a:r>
              <a:rPr lang="ru-RU" b="1" dirty="0" smtClean="0"/>
              <a:t>морщинистыми семенами </a:t>
            </a:r>
            <a:r>
              <a:rPr lang="ru-RU" b="1" dirty="0"/>
              <a:t>без </a:t>
            </a:r>
            <a:r>
              <a:rPr lang="ru-RU" b="1" dirty="0" smtClean="0"/>
              <a:t>усиков</a:t>
            </a:r>
            <a:r>
              <a:rPr lang="ru-RU" b="1" dirty="0"/>
              <a:t>. </a:t>
            </a:r>
            <a:r>
              <a:rPr lang="ru-RU" b="1" dirty="0" err="1" smtClean="0"/>
              <a:t>Состав­те</a:t>
            </a:r>
            <a:r>
              <a:rPr lang="ru-RU" b="1" dirty="0" smtClean="0"/>
              <a:t> </a:t>
            </a:r>
            <a:r>
              <a:rPr lang="ru-RU" b="1" dirty="0"/>
              <a:t>схему </a:t>
            </a:r>
            <a:r>
              <a:rPr lang="ru-RU" b="1" dirty="0" smtClean="0"/>
              <a:t>каждого скрещивания</a:t>
            </a:r>
            <a:r>
              <a:rPr lang="ru-RU" b="1" dirty="0"/>
              <a:t>. </a:t>
            </a:r>
            <a:r>
              <a:rPr lang="ru-RU" b="1" dirty="0" smtClean="0"/>
              <a:t>Определите генотипы родителей </a:t>
            </a:r>
            <a:r>
              <a:rPr lang="ru-RU" b="1" dirty="0"/>
              <a:t>и </a:t>
            </a:r>
            <a:r>
              <a:rPr lang="ru-RU" b="1" dirty="0" smtClean="0"/>
              <a:t>потомства</a:t>
            </a:r>
            <a:r>
              <a:rPr lang="ru-RU" b="1" dirty="0"/>
              <a:t>. </a:t>
            </a:r>
            <a:r>
              <a:rPr lang="ru-RU" b="1" dirty="0" smtClean="0"/>
              <a:t>Объясните полученные результаты</a:t>
            </a:r>
            <a:r>
              <a:rPr lang="ru-RU" b="1" dirty="0"/>
              <a:t>. Как </a:t>
            </a:r>
            <a:r>
              <a:rPr lang="ru-RU" b="1" dirty="0" smtClean="0"/>
              <a:t>определяются доминантные признаки </a:t>
            </a:r>
            <a:r>
              <a:rPr lang="ru-RU" b="1" dirty="0"/>
              <a:t>в </a:t>
            </a:r>
            <a:r>
              <a:rPr lang="ru-RU" b="1" dirty="0" smtClean="0"/>
              <a:t>данном случае</a:t>
            </a:r>
            <a:r>
              <a:rPr lang="ru-RU" b="1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Гладкая </a:t>
            </a:r>
            <a:r>
              <a:rPr lang="ru-RU" b="1" dirty="0" smtClean="0"/>
              <a:t>форма семян </a:t>
            </a:r>
            <a:r>
              <a:rPr lang="ru-RU" b="1" dirty="0" smtClean="0"/>
              <a:t>кукурузы доминирует </a:t>
            </a:r>
            <a:r>
              <a:rPr lang="ru-RU" b="1" dirty="0" smtClean="0"/>
              <a:t>над </a:t>
            </a:r>
            <a:r>
              <a:rPr lang="ru-RU" b="1" dirty="0" smtClean="0"/>
              <a:t>морщинистой</a:t>
            </a:r>
            <a:r>
              <a:rPr lang="ru-RU" b="1" dirty="0" smtClean="0"/>
              <a:t>, </a:t>
            </a:r>
            <a:r>
              <a:rPr lang="ru-RU" b="1" dirty="0" smtClean="0"/>
              <a:t>фиолетовый </a:t>
            </a:r>
            <a:r>
              <a:rPr lang="ru-RU" b="1" dirty="0" smtClean="0"/>
              <a:t>цвет семян — над жёлтым. При </a:t>
            </a:r>
            <a:r>
              <a:rPr lang="ru-RU" b="1" dirty="0" smtClean="0"/>
              <a:t>скрещивании растения </a:t>
            </a:r>
            <a:r>
              <a:rPr lang="ru-RU" b="1" dirty="0" smtClean="0"/>
              <a:t>с </a:t>
            </a:r>
            <a:r>
              <a:rPr lang="ru-RU" b="1" dirty="0" smtClean="0"/>
              <a:t>гладкими фиолетовыми семенами </a:t>
            </a:r>
            <a:r>
              <a:rPr lang="ru-RU" b="1" dirty="0" smtClean="0"/>
              <a:t>и </a:t>
            </a:r>
            <a:r>
              <a:rPr lang="ru-RU" b="1" dirty="0" smtClean="0"/>
              <a:t>растения </a:t>
            </a:r>
            <a:r>
              <a:rPr lang="ru-RU" b="1" dirty="0" smtClean="0"/>
              <a:t>с </a:t>
            </a:r>
            <a:r>
              <a:rPr lang="ru-RU" b="1" dirty="0" smtClean="0"/>
              <a:t>морщинистыми </a:t>
            </a:r>
            <a:r>
              <a:rPr lang="ru-RU" b="1" dirty="0" smtClean="0"/>
              <a:t>жёлтыми </a:t>
            </a:r>
            <a:r>
              <a:rPr lang="ru-RU" b="1" dirty="0" smtClean="0"/>
              <a:t>семенами получили </a:t>
            </a:r>
            <a:r>
              <a:rPr lang="ru-RU" b="1" dirty="0" smtClean="0"/>
              <a:t>4749 </a:t>
            </a:r>
            <a:r>
              <a:rPr lang="ru-RU" b="1" dirty="0" smtClean="0"/>
              <a:t>потомков </a:t>
            </a:r>
            <a:r>
              <a:rPr lang="ru-RU" b="1" dirty="0" smtClean="0"/>
              <a:t>с </a:t>
            </a:r>
            <a:r>
              <a:rPr lang="ru-RU" b="1" dirty="0" smtClean="0"/>
              <a:t>гладкими фиолетовыми семенами</a:t>
            </a:r>
            <a:r>
              <a:rPr lang="ru-RU" b="1" dirty="0" smtClean="0"/>
              <a:t>, 4698 — с </a:t>
            </a:r>
            <a:r>
              <a:rPr lang="ru-RU" b="1" dirty="0" smtClean="0"/>
              <a:t>морщинистыми </a:t>
            </a:r>
            <a:r>
              <a:rPr lang="ru-RU" b="1" dirty="0" smtClean="0"/>
              <a:t>жёлтыми </a:t>
            </a:r>
            <a:r>
              <a:rPr lang="ru-RU" b="1" dirty="0" smtClean="0"/>
              <a:t>семенами</a:t>
            </a:r>
            <a:r>
              <a:rPr lang="ru-RU" b="1" dirty="0" smtClean="0"/>
              <a:t>, 301 — с </a:t>
            </a:r>
            <a:r>
              <a:rPr lang="ru-RU" b="1" dirty="0" smtClean="0"/>
              <a:t>гладкими </a:t>
            </a:r>
            <a:r>
              <a:rPr lang="ru-RU" b="1" dirty="0" smtClean="0"/>
              <a:t>жёлтыми </a:t>
            </a:r>
            <a:r>
              <a:rPr lang="ru-RU" b="1" dirty="0" smtClean="0"/>
              <a:t>семенами </a:t>
            </a:r>
            <a:r>
              <a:rPr lang="ru-RU" b="1" dirty="0" smtClean="0"/>
              <a:t>и 316 — с </a:t>
            </a:r>
            <a:r>
              <a:rPr lang="ru-RU" b="1" dirty="0" smtClean="0"/>
              <a:t>морщинистыми фиолетовыми</a:t>
            </a:r>
            <a:r>
              <a:rPr lang="ru-RU" b="1" dirty="0" smtClean="0"/>
              <a:t>. </a:t>
            </a:r>
            <a:r>
              <a:rPr lang="ru-RU" b="1" dirty="0" smtClean="0"/>
              <a:t>Составьте </a:t>
            </a:r>
            <a:r>
              <a:rPr lang="ru-RU" b="1" dirty="0" smtClean="0"/>
              <a:t>схему </a:t>
            </a:r>
            <a:r>
              <a:rPr lang="ru-RU" b="1" dirty="0" smtClean="0"/>
              <a:t>скрещивания</a:t>
            </a:r>
            <a:r>
              <a:rPr lang="ru-RU" b="1" dirty="0" smtClean="0"/>
              <a:t>. Какой тип </a:t>
            </a:r>
            <a:r>
              <a:rPr lang="ru-RU" b="1" dirty="0" smtClean="0"/>
              <a:t>наследования наблюдался </a:t>
            </a:r>
            <a:r>
              <a:rPr lang="ru-RU" b="1" dirty="0" smtClean="0"/>
              <a:t>в </a:t>
            </a:r>
            <a:r>
              <a:rPr lang="ru-RU" b="1" dirty="0" smtClean="0"/>
              <a:t>данном случае</a:t>
            </a:r>
            <a:r>
              <a:rPr lang="ru-RU" b="1" dirty="0" smtClean="0"/>
              <a:t>?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660</Words>
  <Application>Microsoft Office PowerPoint</Application>
  <PresentationFormat>Экран (4:3)</PresentationFormat>
  <Paragraphs>24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31.03.2014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31.03.2014</dc:title>
  <dc:creator>User23</dc:creator>
  <cp:lastModifiedBy>User23</cp:lastModifiedBy>
  <cp:revision>14</cp:revision>
  <dcterms:created xsi:type="dcterms:W3CDTF">2014-03-31T09:30:40Z</dcterms:created>
  <dcterms:modified xsi:type="dcterms:W3CDTF">2014-04-01T07:53:05Z</dcterms:modified>
</cp:coreProperties>
</file>