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2" r:id="rId6"/>
    <p:sldId id="263" r:id="rId7"/>
    <p:sldId id="266" r:id="rId8"/>
    <p:sldId id="267" r:id="rId9"/>
    <p:sldId id="269" r:id="rId10"/>
    <p:sldId id="270" r:id="rId11"/>
    <p:sldId id="271" r:id="rId12"/>
    <p:sldId id="272" r:id="rId13"/>
    <p:sldId id="265" r:id="rId14"/>
    <p:sldId id="268" r:id="rId15"/>
    <p:sldId id="264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1A9EB-F9DB-44CA-B5F7-B572EEDA285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50F74-41AA-4966-A175-58595F89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0F74-41AA-4966-A175-58595F8949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AB8A233-58A3-401F-BCE7-680FDD0D9B7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56A67A3F-EFFC-40D4-8C14-5C393646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7430"/>
            <a:ext cx="8572560" cy="1470025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CC3300"/>
                </a:solidFill>
                <a:latin typeface="Moonlight" pitchFamily="2" charset="0"/>
              </a:rPr>
              <a:t>Двойное </a:t>
            </a:r>
            <a:r>
              <a:rPr lang="ru-RU" sz="5400" dirty="0" smtClean="0">
                <a:solidFill>
                  <a:srgbClr val="CC3300"/>
                </a:solidFill>
                <a:latin typeface="Moonlight" pitchFamily="2" charset="0"/>
              </a:rPr>
              <a:t/>
            </a:r>
            <a:br>
              <a:rPr lang="ru-RU" sz="5400" dirty="0" smtClean="0">
                <a:solidFill>
                  <a:srgbClr val="CC3300"/>
                </a:solidFill>
                <a:latin typeface="Moonlight" pitchFamily="2" charset="0"/>
              </a:rPr>
            </a:br>
            <a:r>
              <a:rPr lang="ru-RU" sz="5400" dirty="0" smtClean="0">
                <a:solidFill>
                  <a:srgbClr val="CC3300"/>
                </a:solidFill>
                <a:latin typeface="Moonlight" pitchFamily="2" charset="0"/>
              </a:rPr>
              <a:t>оплодотворение </a:t>
            </a:r>
            <a:br>
              <a:rPr lang="ru-RU" sz="5400" dirty="0" smtClean="0">
                <a:solidFill>
                  <a:srgbClr val="CC3300"/>
                </a:solidFill>
                <a:latin typeface="Moonlight" pitchFamily="2" charset="0"/>
              </a:rPr>
            </a:br>
            <a:r>
              <a:rPr lang="ru-RU" sz="5400" dirty="0" smtClean="0">
                <a:solidFill>
                  <a:srgbClr val="CC3300"/>
                </a:solidFill>
                <a:latin typeface="Moonlight" pitchFamily="2" charset="0"/>
              </a:rPr>
              <a:t>у </a:t>
            </a:r>
            <a:br>
              <a:rPr lang="ru-RU" sz="5400" dirty="0" smtClean="0">
                <a:solidFill>
                  <a:srgbClr val="CC3300"/>
                </a:solidFill>
                <a:latin typeface="Moonlight" pitchFamily="2" charset="0"/>
              </a:rPr>
            </a:br>
            <a:r>
              <a:rPr lang="ru-RU" sz="5400" dirty="0" smtClean="0">
                <a:solidFill>
                  <a:srgbClr val="CC3300"/>
                </a:solidFill>
                <a:latin typeface="Moonlight" pitchFamily="2" charset="0"/>
              </a:rPr>
              <a:t>цветковых </a:t>
            </a:r>
            <a:r>
              <a:rPr lang="ru-RU" sz="5400" dirty="0" smtClean="0">
                <a:solidFill>
                  <a:srgbClr val="CC3300"/>
                </a:solidFill>
                <a:latin typeface="Moonlight" pitchFamily="2" charset="0"/>
              </a:rPr>
              <a:t>растений</a:t>
            </a:r>
            <a:endParaRPr lang="ru-RU" sz="5400" dirty="0">
              <a:solidFill>
                <a:srgbClr val="CC3300"/>
              </a:solidFill>
              <a:latin typeface="Moonligh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40f9181e63e6e93e2db97ae538470da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643314"/>
            <a:ext cx="2428892" cy="3011023"/>
          </a:xfrm>
          <a:prstGeom prst="rect">
            <a:avLst/>
          </a:prstGeom>
        </p:spPr>
      </p:pic>
      <p:pic>
        <p:nvPicPr>
          <p:cNvPr id="6" name="Рисунок 5" descr="40f9181e63e6e93e2db97ae538470da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715108" y="0"/>
            <a:ext cx="2428892" cy="301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rgbClr val="FFFFFF"/>
              </a:gs>
              <a:gs pos="100000">
                <a:srgbClr val="00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Зрелый мужской гаметофит - пыльцевое зерно</a:t>
            </a: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2484438" y="260350"/>
            <a:ext cx="341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/>
              <a:t>Формирование спермиев</a:t>
            </a: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42844" y="3214686"/>
            <a:ext cx="875033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В пыльниках тычинки содержится много диплоидных клеток, каждая из которых делится путем мейоза. В результате из каждой диплоидной клетки образуется  4 гаплоидные клетки (микроспоры), превращающиеся в пыльцевое зерно.  Гаплоидное ядро каждого пыльцевого зерна делится путем митоза и образуется 2 гаплоидные клетки: вегетативная и генеративная. Генеративная еще раз делится путем митоза и образуются 2 спермия. Они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неподвижны, поэтому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движутся с пыльцевой трубкой.</a:t>
            </a:r>
          </a:p>
        </p:txBody>
      </p:sp>
      <p:pic>
        <p:nvPicPr>
          <p:cNvPr id="11272" name="Picture 8" descr="pr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0" y="6072206"/>
            <a:ext cx="9144000" cy="576263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зрелый женский гаметофит- зародышевый мешок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 cstate="email"/>
          <a:srcRect t="5398" r="7409" b="22079"/>
          <a:stretch>
            <a:fillRect/>
          </a:stretch>
        </p:blipFill>
        <p:spPr bwMode="auto">
          <a:xfrm>
            <a:off x="-1" y="928670"/>
            <a:ext cx="91304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0" y="188912"/>
            <a:ext cx="9144000" cy="8111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Формирование яйцеклетки у покрытосеменных растений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414338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В семязачатке диплоидная клетка (2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)претерпевает мейоз, и образуется 4 споры(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), 3 из которых погибают. </a:t>
            </a:r>
          </a:p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Ядро мегаспоры претерпевает три митотических деления, образуется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восьмиядерная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клетка. 2 ядра в центре сливаются – образуется центральная клетка (2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) - вторичное ядро, яйцеклетка с клетками спутницами (синергиды) и 3 антиподы. Формируется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857224" y="214290"/>
            <a:ext cx="7383491" cy="11287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Механизм двойного оплодотворения</a:t>
            </a:r>
          </a:p>
        </p:txBody>
      </p:sp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43844"/>
            <a:ext cx="3754438" cy="494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3729037" y="4857760"/>
            <a:ext cx="5414963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Необходимые условия для процесса оплодотворения:</a:t>
            </a:r>
          </a:p>
          <a:p>
            <a:r>
              <a:rPr lang="ru-RU" dirty="0">
                <a:solidFill>
                  <a:srgbClr val="663300"/>
                </a:solidFill>
              </a:rPr>
              <a:t>-Одновременное созревание половых клеток.</a:t>
            </a:r>
          </a:p>
          <a:p>
            <a:r>
              <a:rPr lang="ru-RU" dirty="0">
                <a:solidFill>
                  <a:srgbClr val="663300"/>
                </a:solidFill>
              </a:rPr>
              <a:t>-Своевременная доставка гамет к гаметам.</a:t>
            </a:r>
          </a:p>
          <a:p>
            <a:r>
              <a:rPr lang="ru-RU" dirty="0">
                <a:solidFill>
                  <a:srgbClr val="663300"/>
                </a:solidFill>
              </a:rPr>
              <a:t>-Биологическая совместимость двух половых клеток в оплодотворении </a:t>
            </a:r>
          </a:p>
        </p:txBody>
      </p:sp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5572132" y="4214818"/>
            <a:ext cx="1076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ПЛОД</a:t>
            </a:r>
          </a:p>
        </p:txBody>
      </p:sp>
      <p:sp>
        <p:nvSpPr>
          <p:cNvPr id="13320" name="Line 17"/>
          <p:cNvSpPr>
            <a:spLocks noChangeShapeType="1"/>
          </p:cNvSpPr>
          <p:nvPr/>
        </p:nvSpPr>
        <p:spPr bwMode="auto">
          <a:xfrm>
            <a:off x="7451725" y="2492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4716463" y="2997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3246431" y="1500174"/>
            <a:ext cx="5897569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1 спермий + яйцеклетка  = зигота      зародыш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2 спермий + диплоидная клетка =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триплоидная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клетка     эндосперм(запасающая ткань)</a:t>
            </a:r>
          </a:p>
          <a:p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Стенки семязачатка – семенная кожура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Стенки завязи  -   околоплодник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зародыш</a:t>
            </a:r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714752"/>
            <a:ext cx="571504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{3A2E32A3-BAB7-483F-91C8-E1D428E1DFE6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0"/>
            <a:ext cx="5443590" cy="688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разование семен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696" y="0"/>
            <a:ext cx="774745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{2CC231BB-3BE7-4153-9FB7-6E844D27B413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С.Г. </a:t>
            </a:r>
            <a:r>
              <a:rPr lang="ru-RU" dirty="0" err="1" smtClean="0"/>
              <a:t>Навашин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наваши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117" y="1643050"/>
            <a:ext cx="3130145" cy="4429156"/>
          </a:xfrm>
        </p:spPr>
      </p:pic>
      <p:sp>
        <p:nvSpPr>
          <p:cNvPr id="5" name="TextBox 4"/>
          <p:cNvSpPr txBox="1"/>
          <p:nvPr/>
        </p:nvSpPr>
        <p:spPr>
          <a:xfrm>
            <a:off x="3571868" y="2143116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1898 году  открыл механизм двойного оплодотворения 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-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7" y="118244"/>
            <a:ext cx="4126382" cy="6739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28596" y="3071810"/>
            <a:ext cx="8280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/>
              <a:t>Укороченный видоизмененный побег, служащий для семенного размножения</a:t>
            </a:r>
          </a:p>
        </p:txBody>
      </p:sp>
      <p:pic>
        <p:nvPicPr>
          <p:cNvPr id="6148" name="Picture 6" descr="a1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03913" y="404813"/>
            <a:ext cx="3240087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ЦВЕТОК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277189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{183ACA58-9780-4C1C-A144-25D67FC3E989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237288"/>
            <a:ext cx="647700" cy="6207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00403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elp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6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789363"/>
            <a:ext cx="6084888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6"/>
          <p:cNvSpPr>
            <a:spLocks noChangeShapeType="1"/>
          </p:cNvSpPr>
          <p:nvPr/>
        </p:nvSpPr>
        <p:spPr bwMode="auto">
          <a:xfrm flipV="1">
            <a:off x="4572000" y="4221163"/>
            <a:ext cx="4103688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484701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Тычинки и пестики образуются из особых листьев – спорофиллов</a:t>
            </a:r>
          </a:p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Микроспорофиллы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– специализированные спороносные листья, на которых образуются микроспорангии. Представлены тычинками, совокупность которых образует </a:t>
            </a: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андроцей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(«дом для мужчин»)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Мегаспорофиллы, видоизмененные листья,  несущие мегаспорангии.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Совокупность пестиков называется </a:t>
            </a:r>
            <a:r>
              <a:rPr lang="ru-RU" b="1" i="1" dirty="0" err="1" smtClean="0">
                <a:solidFill>
                  <a:schemeClr val="tx1">
                    <a:lumMod val="50000"/>
                  </a:schemeClr>
                </a:solidFill>
              </a:rPr>
              <a:t>геницеем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(«дом для женщин»)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elp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750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pl-Shablon1</Template>
  <TotalTime>58</TotalTime>
  <Words>280</Words>
  <Application>Microsoft Office PowerPoint</Application>
  <PresentationFormat>Экран (4:3)</PresentationFormat>
  <Paragraphs>31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pl-Shablon1</vt:lpstr>
      <vt:lpstr>Двойное  оплодотворение  у  цветковых растений</vt:lpstr>
      <vt:lpstr>Слайд 2</vt:lpstr>
      <vt:lpstr>ЦВЕТОК -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С.Г. Навашин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Двойное оплодотворение у цветковых растений</dc:title>
  <dc:creator>светлана</dc:creator>
  <cp:lastModifiedBy>User23</cp:lastModifiedBy>
  <cp:revision>10</cp:revision>
  <dcterms:created xsi:type="dcterms:W3CDTF">2010-02-10T02:45:14Z</dcterms:created>
  <dcterms:modified xsi:type="dcterms:W3CDTF">2014-01-27T08:15:44Z</dcterms:modified>
</cp:coreProperties>
</file>