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66" r:id="rId6"/>
    <p:sldId id="260" r:id="rId7"/>
    <p:sldId id="267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D1468-16C7-48FA-B51A-07AD649155D8}" type="datetimeFigureOut">
              <a:rPr lang="ru-RU" smtClean="0"/>
              <a:pPr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63C91-59EF-4E90-BAC4-FC16F1566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 самостоятельной работе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07.04.2013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</a:t>
            </a:r>
            <a:r>
              <a:rPr lang="ru-RU" b="1" dirty="0"/>
              <a:t>Одна из форм </a:t>
            </a:r>
            <a:r>
              <a:rPr lang="ru-RU" b="1" dirty="0" smtClean="0"/>
              <a:t>анемии </a:t>
            </a:r>
            <a:r>
              <a:rPr lang="ru-RU" b="1" dirty="0"/>
              <a:t>(за­бо­ле­ва­ние крови) </a:t>
            </a:r>
            <a:r>
              <a:rPr lang="ru-RU" b="1" dirty="0" smtClean="0"/>
              <a:t>наследуется</a:t>
            </a:r>
            <a:r>
              <a:rPr lang="ru-RU" b="1" dirty="0"/>
              <a:t>, как </a:t>
            </a:r>
            <a:r>
              <a:rPr lang="ru-RU" b="1" dirty="0" smtClean="0"/>
              <a:t>аутосомный доминантный признак</a:t>
            </a:r>
            <a:r>
              <a:rPr lang="ru-RU" b="1" dirty="0"/>
              <a:t>. У </a:t>
            </a:r>
            <a:r>
              <a:rPr lang="ru-RU" b="1" dirty="0" err="1" smtClean="0"/>
              <a:t>гомозигот</a:t>
            </a:r>
            <a:r>
              <a:rPr lang="ru-RU" b="1" dirty="0" smtClean="0"/>
              <a:t> </a:t>
            </a:r>
            <a:r>
              <a:rPr lang="ru-RU" b="1" dirty="0"/>
              <a:t>это </a:t>
            </a:r>
            <a:r>
              <a:rPr lang="ru-RU" b="1" dirty="0" smtClean="0"/>
              <a:t>заболевание приводит </a:t>
            </a:r>
            <a:r>
              <a:rPr lang="ru-RU" b="1" dirty="0"/>
              <a:t>к </a:t>
            </a:r>
            <a:r>
              <a:rPr lang="ru-RU" b="1" dirty="0" smtClean="0"/>
              <a:t>смерти</a:t>
            </a:r>
            <a:r>
              <a:rPr lang="ru-RU" b="1" dirty="0"/>
              <a:t>, у </a:t>
            </a:r>
            <a:r>
              <a:rPr lang="ru-RU" b="1" dirty="0" err="1" smtClean="0"/>
              <a:t>гетерозигот</a:t>
            </a:r>
            <a:r>
              <a:rPr lang="ru-RU" b="1" dirty="0" smtClean="0"/>
              <a:t> проявляется </a:t>
            </a:r>
            <a:r>
              <a:rPr lang="ru-RU" b="1" dirty="0"/>
              <a:t>в </a:t>
            </a:r>
            <a:r>
              <a:rPr lang="ru-RU" b="1" dirty="0" smtClean="0"/>
              <a:t>легкой </a:t>
            </a:r>
            <a:r>
              <a:rPr lang="ru-RU" b="1" dirty="0"/>
              <a:t>форме. </a:t>
            </a:r>
            <a:r>
              <a:rPr lang="ru-RU" b="1" dirty="0" smtClean="0"/>
              <a:t>Женщина </a:t>
            </a:r>
            <a:r>
              <a:rPr lang="ru-RU" b="1" dirty="0"/>
              <a:t>с </a:t>
            </a:r>
            <a:r>
              <a:rPr lang="ru-RU" b="1" dirty="0" smtClean="0"/>
              <a:t>нормальным зрением</a:t>
            </a:r>
            <a:r>
              <a:rPr lang="ru-RU" b="1" dirty="0"/>
              <a:t>, но </a:t>
            </a:r>
            <a:r>
              <a:rPr lang="ru-RU" b="1" dirty="0" smtClean="0"/>
              <a:t>легкой формой анемии родила </a:t>
            </a:r>
            <a:r>
              <a:rPr lang="ru-RU" b="1" dirty="0"/>
              <a:t>от </a:t>
            </a:r>
            <a:r>
              <a:rPr lang="ru-RU" b="1" dirty="0" smtClean="0"/>
              <a:t>здорового </a:t>
            </a:r>
            <a:r>
              <a:rPr lang="ru-RU" b="1" dirty="0"/>
              <a:t>по крови </a:t>
            </a:r>
            <a:r>
              <a:rPr lang="ru-RU" b="1" dirty="0" smtClean="0"/>
              <a:t>мужчины дальтоника</a:t>
            </a:r>
            <a:r>
              <a:rPr lang="ru-RU" b="1" dirty="0"/>
              <a:t>, сына, </a:t>
            </a:r>
            <a:r>
              <a:rPr lang="ru-RU" b="1" dirty="0" smtClean="0"/>
              <a:t>страдающего легкой формой анемии </a:t>
            </a:r>
            <a:r>
              <a:rPr lang="ru-RU" b="1" dirty="0"/>
              <a:t>и </a:t>
            </a:r>
            <a:r>
              <a:rPr lang="ru-RU" b="1" dirty="0" smtClean="0"/>
              <a:t>дальтонизмом</a:t>
            </a:r>
            <a:r>
              <a:rPr lang="ru-RU" b="1" dirty="0"/>
              <a:t>. </a:t>
            </a:r>
            <a:r>
              <a:rPr lang="ru-RU" b="1" dirty="0" smtClean="0"/>
              <a:t>Определите генотипы родителей </a:t>
            </a:r>
            <a:r>
              <a:rPr lang="ru-RU" b="1" dirty="0"/>
              <a:t>и </a:t>
            </a:r>
            <a:r>
              <a:rPr lang="ru-RU" b="1" dirty="0" smtClean="0"/>
              <a:t>вероятность рождения следующего </a:t>
            </a:r>
            <a:r>
              <a:rPr lang="ru-RU" b="1" dirty="0"/>
              <a:t>сына без </a:t>
            </a:r>
            <a:r>
              <a:rPr lang="ru-RU" b="1" dirty="0" smtClean="0"/>
              <a:t>аномалий</a:t>
            </a:r>
            <a:r>
              <a:rPr lang="ru-RU" b="1" dirty="0"/>
              <a:t>, </a:t>
            </a:r>
            <a:r>
              <a:rPr lang="ru-RU" b="1" dirty="0" smtClean="0"/>
              <a:t>указав </a:t>
            </a:r>
            <a:r>
              <a:rPr lang="ru-RU" b="1" dirty="0"/>
              <a:t>его </a:t>
            </a:r>
            <a:r>
              <a:rPr lang="ru-RU" b="1" dirty="0" smtClean="0"/>
              <a:t>генотип</a:t>
            </a:r>
            <a:r>
              <a:rPr lang="ru-RU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От скре­щи­ва­ния двух сор­тов зем­ля­ни­ки, один из ко­то­рых имеет усы и крас­ные ягоды, а вто­рой не имеет усов и об­ра­зу­ет белые ягоды, в пер­вом по­ко­ле­нии все рас­те­ния имели усы и ро­зо­вые ягоды. От скре­щи­ва­ния рас­те­ний без усов с ро­зо­вы­ми яго­да­ми с рас­те­ни­я­ми без усов с крас­ны­ми яго­да­ми по­лу­че­ны две фе­но­ти­пи­че­ские груп­пы рас­те­ний: без усов ро­зо­вые и без усов крас­ные. Со­ставь­те схемы двух скре­щи­ва­ний. Опре­де­ли­те ге­но­ти­пы ро­ди­те­лей и потом­ства, ха­рак­тер на­сле­до­ва­ния окрас­ки ягод у зем­ля­ни­ки, закон на­след­ствен­но­сти, ко­то­рый про­яв­ля­ет­ся в дан­ном слу­чае.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пер­вом скре­щи­ва­нии: скре­щи­ва­ния двух сор­тов зем­ля­ни­ки, один из ко­то­рых имеет усы и крас­ные ягоды, а вто­рой не имеет усов и об­ра­зу­ет белые ягоды по­лу­чи­ли 100% потом­ства с усами и ро­зо­вы­ми яго­да­ми. Со­глас­но пра­ви­лу еди­но­об­ра­зия Мен­де­ля по­лу­ча­ем, что усы — до­ми­нант­ный при­знак; от­сут­ствие усов — ре­цес­сив­ный.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Закон на­след­ствен­но­сти: По при­зна­ку окрас­ки пло­дов - не­пол­но­го до­ми­ни­ро­ва­ния.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До­пол­ни­тель­но.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Не­за­ви­си­мое на­сле­до­ва­ние при­зна­ков (III закон Мен­де­ля) между пер­вым и вто­рым при­зна­ком,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также ана­ли­зи­ру­ю­щее скре­щи­ва­ние и пра­ви­ло еди­но­об­ра­зия ги­бри­дов I по­ко­ле­ния.</a:t>
            </a:r>
          </a:p>
          <a:p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>
            <a:normAutofit fontScale="85000" lnSpcReduction="20000"/>
          </a:bodyPr>
          <a:lstStyle/>
          <a:p>
            <a:r>
              <a:rPr lang="ru-RU" sz="3800" b="1" dirty="0" smtClean="0"/>
              <a:t>Скрестили дигетерозиготных самцов мух дрозофил с серым телом и нормальными крыльями (признаки доминантные) с самками с черным телом и укороченными крыльями (рецессивные признаки). Составьте схему решения задачи. Определите генотипы родителей, а также возможные генотипы и фенотипы потомства F</a:t>
            </a:r>
            <a:r>
              <a:rPr lang="ru-RU" sz="3800" b="1" baseline="-25000" dirty="0" smtClean="0"/>
              <a:t>1</a:t>
            </a:r>
            <a:r>
              <a:rPr lang="ru-RU" sz="3800" b="1" dirty="0" smtClean="0"/>
              <a:t>, если доминантные и рецессивные гены данных признаков попарно сцеплены, а кроссинговер при образовании половых </a:t>
            </a:r>
            <a:r>
              <a:rPr lang="ru-RU" sz="4100" b="1" dirty="0" smtClean="0"/>
              <a:t>клеток</a:t>
            </a:r>
            <a:r>
              <a:rPr lang="ru-RU" sz="3800" b="1" dirty="0" smtClean="0"/>
              <a:t> не происходит. Объясните полученные результаты.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При </a:t>
            </a:r>
            <a:r>
              <a:rPr lang="ru-RU" b="1" dirty="0" smtClean="0"/>
              <a:t>скрещивании растения гороха </a:t>
            </a:r>
            <a:r>
              <a:rPr lang="ru-RU" b="1" dirty="0"/>
              <a:t>с </a:t>
            </a:r>
            <a:r>
              <a:rPr lang="ru-RU" b="1" dirty="0" smtClean="0"/>
              <a:t>гладкими семенами </a:t>
            </a:r>
            <a:r>
              <a:rPr lang="ru-RU" b="1" dirty="0"/>
              <a:t>и </a:t>
            </a:r>
            <a:r>
              <a:rPr lang="ru-RU" b="1" dirty="0" smtClean="0"/>
              <a:t>усиками </a:t>
            </a:r>
            <a:r>
              <a:rPr lang="ru-RU" b="1" dirty="0"/>
              <a:t>с </a:t>
            </a:r>
            <a:r>
              <a:rPr lang="ru-RU" b="1" dirty="0" smtClean="0"/>
              <a:t>растением </a:t>
            </a:r>
            <a:r>
              <a:rPr lang="ru-RU" b="1" dirty="0"/>
              <a:t>с </a:t>
            </a:r>
            <a:r>
              <a:rPr lang="ru-RU" b="1" dirty="0" smtClean="0"/>
              <a:t>морщинистыми семенами </a:t>
            </a:r>
            <a:r>
              <a:rPr lang="ru-RU" b="1" dirty="0"/>
              <a:t>без </a:t>
            </a:r>
            <a:r>
              <a:rPr lang="ru-RU" b="1" dirty="0" smtClean="0"/>
              <a:t>усиков </a:t>
            </a:r>
            <a:r>
              <a:rPr lang="ru-RU" b="1" dirty="0"/>
              <a:t>все </a:t>
            </a:r>
            <a:r>
              <a:rPr lang="ru-RU" b="1" dirty="0" smtClean="0"/>
              <a:t>поколение </a:t>
            </a:r>
            <a:r>
              <a:rPr lang="ru-RU" b="1" dirty="0"/>
              <a:t>было </a:t>
            </a:r>
            <a:r>
              <a:rPr lang="ru-RU" b="1" dirty="0" smtClean="0"/>
              <a:t>единообразно </a:t>
            </a:r>
            <a:r>
              <a:rPr lang="ru-RU" b="1" dirty="0"/>
              <a:t>и имело </a:t>
            </a:r>
            <a:r>
              <a:rPr lang="ru-RU" b="1" dirty="0" smtClean="0"/>
              <a:t>гладкие семена </a:t>
            </a:r>
            <a:r>
              <a:rPr lang="ru-RU" b="1" dirty="0"/>
              <a:t>и усики. При </a:t>
            </a:r>
            <a:r>
              <a:rPr lang="ru-RU" b="1" dirty="0" smtClean="0"/>
              <a:t>скрещивании другой </a:t>
            </a:r>
            <a:r>
              <a:rPr lang="ru-RU" b="1" dirty="0"/>
              <a:t>пары </a:t>
            </a:r>
            <a:r>
              <a:rPr lang="ru-RU" b="1" dirty="0" smtClean="0"/>
              <a:t>растений </a:t>
            </a:r>
            <a:r>
              <a:rPr lang="ru-RU" b="1" dirty="0"/>
              <a:t>с </a:t>
            </a:r>
            <a:r>
              <a:rPr lang="ru-RU" b="1" dirty="0" smtClean="0"/>
              <a:t>такими </a:t>
            </a:r>
            <a:r>
              <a:rPr lang="ru-RU" b="1" dirty="0"/>
              <a:t>же </a:t>
            </a:r>
            <a:r>
              <a:rPr lang="ru-RU" b="1" dirty="0" smtClean="0"/>
              <a:t>фенотипами </a:t>
            </a:r>
            <a:r>
              <a:rPr lang="ru-RU" b="1" dirty="0"/>
              <a:t>(</a:t>
            </a:r>
            <a:r>
              <a:rPr lang="ru-RU" b="1" dirty="0" smtClean="0"/>
              <a:t>гороха </a:t>
            </a:r>
            <a:r>
              <a:rPr lang="ru-RU" b="1" dirty="0"/>
              <a:t>с </a:t>
            </a:r>
            <a:r>
              <a:rPr lang="ru-RU" b="1" dirty="0" smtClean="0"/>
              <a:t>гладкими семенами </a:t>
            </a:r>
            <a:r>
              <a:rPr lang="ru-RU" b="1" dirty="0"/>
              <a:t>и </a:t>
            </a:r>
            <a:r>
              <a:rPr lang="ru-RU" b="1" dirty="0" smtClean="0"/>
              <a:t>усиками </a:t>
            </a:r>
            <a:r>
              <a:rPr lang="ru-RU" b="1" dirty="0"/>
              <a:t>и </a:t>
            </a:r>
            <a:r>
              <a:rPr lang="ru-RU" b="1" dirty="0" smtClean="0"/>
              <a:t>гороха </a:t>
            </a:r>
            <a:r>
              <a:rPr lang="ru-RU" b="1" dirty="0"/>
              <a:t>с </a:t>
            </a:r>
            <a:r>
              <a:rPr lang="ru-RU" b="1" dirty="0" smtClean="0"/>
              <a:t>морщинистыми семенами </a:t>
            </a:r>
            <a:r>
              <a:rPr lang="ru-RU" b="1" dirty="0"/>
              <a:t>без </a:t>
            </a:r>
            <a:r>
              <a:rPr lang="ru-RU" b="1" dirty="0" smtClean="0"/>
              <a:t>усиков</a:t>
            </a:r>
            <a:r>
              <a:rPr lang="ru-RU" b="1" dirty="0"/>
              <a:t>) в </a:t>
            </a:r>
            <a:r>
              <a:rPr lang="ru-RU" b="1" dirty="0" smtClean="0"/>
              <a:t>потомстве получили половину растений </a:t>
            </a:r>
            <a:r>
              <a:rPr lang="ru-RU" b="1" dirty="0"/>
              <a:t>с </a:t>
            </a:r>
            <a:r>
              <a:rPr lang="ru-RU" b="1" dirty="0" smtClean="0"/>
              <a:t>гладкими семенами </a:t>
            </a:r>
            <a:r>
              <a:rPr lang="ru-RU" b="1" dirty="0"/>
              <a:t>и </a:t>
            </a:r>
            <a:r>
              <a:rPr lang="ru-RU" b="1" dirty="0" smtClean="0"/>
              <a:t>усиками </a:t>
            </a:r>
            <a:r>
              <a:rPr lang="ru-RU" b="1" dirty="0"/>
              <a:t>и </a:t>
            </a:r>
            <a:r>
              <a:rPr lang="ru-RU" b="1" dirty="0" smtClean="0"/>
              <a:t>половину растений </a:t>
            </a:r>
            <a:r>
              <a:rPr lang="ru-RU" b="1" dirty="0"/>
              <a:t>с </a:t>
            </a:r>
            <a:r>
              <a:rPr lang="ru-RU" b="1" dirty="0" smtClean="0"/>
              <a:t>морщинистыми семенами </a:t>
            </a:r>
            <a:r>
              <a:rPr lang="ru-RU" b="1" dirty="0"/>
              <a:t>без </a:t>
            </a:r>
            <a:r>
              <a:rPr lang="ru-RU" b="1" dirty="0" smtClean="0"/>
              <a:t>усиков</a:t>
            </a:r>
            <a:r>
              <a:rPr lang="ru-RU" b="1" dirty="0"/>
              <a:t>. </a:t>
            </a:r>
            <a:r>
              <a:rPr lang="ru-RU" b="1" dirty="0" err="1" smtClean="0"/>
              <a:t>Состав­те</a:t>
            </a:r>
            <a:r>
              <a:rPr lang="ru-RU" b="1" dirty="0" smtClean="0"/>
              <a:t> </a:t>
            </a:r>
            <a:r>
              <a:rPr lang="ru-RU" b="1" dirty="0"/>
              <a:t>схему </a:t>
            </a:r>
            <a:r>
              <a:rPr lang="ru-RU" b="1" dirty="0" smtClean="0"/>
              <a:t>каждого скрещивания</a:t>
            </a:r>
            <a:r>
              <a:rPr lang="ru-RU" b="1" dirty="0"/>
              <a:t>. </a:t>
            </a:r>
            <a:r>
              <a:rPr lang="ru-RU" b="1" dirty="0" smtClean="0"/>
              <a:t>Определите генотипы родителей </a:t>
            </a:r>
            <a:r>
              <a:rPr lang="ru-RU" b="1" dirty="0"/>
              <a:t>и </a:t>
            </a:r>
            <a:r>
              <a:rPr lang="ru-RU" b="1" dirty="0" smtClean="0"/>
              <a:t>потомства</a:t>
            </a:r>
            <a:r>
              <a:rPr lang="ru-RU" b="1" dirty="0"/>
              <a:t>. </a:t>
            </a:r>
            <a:r>
              <a:rPr lang="ru-RU" b="1" dirty="0" smtClean="0"/>
              <a:t>Объясните полученные результаты</a:t>
            </a:r>
            <a:r>
              <a:rPr lang="ru-RU" b="1" dirty="0"/>
              <a:t>. Как </a:t>
            </a:r>
            <a:r>
              <a:rPr lang="ru-RU" b="1" dirty="0" smtClean="0"/>
              <a:t>определяются доминантные признаки </a:t>
            </a:r>
            <a:r>
              <a:rPr lang="ru-RU" b="1" dirty="0"/>
              <a:t>в </a:t>
            </a:r>
            <a:r>
              <a:rPr lang="ru-RU" b="1" dirty="0" smtClean="0"/>
              <a:t>данном случае</a:t>
            </a:r>
            <a:r>
              <a:rPr lang="ru-RU" b="1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Гладкая форма семян кукурузы доминирует над морщинистой, фиолетовый цвет семян — над жёлтым. При скрещивании растения с гладкими фиолетовыми семенами и растения с морщинистыми жёлтыми семенами получили 4749 потомков с гладкими фиолетовыми семенами, 4698 — с морщинистыми жёлтыми семенами, 301 — с гладкими жёлтыми семенами и 316 — с морщинистыми фиолетовыми. Составьте схему скрещивания. Какой тип наследования наблюдался в данном случае?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1) </a:t>
            </a:r>
            <a:r>
              <a:rPr lang="ru-RU" b="1" dirty="0" smtClean="0"/>
              <a:t>Доминантные признаки </a:t>
            </a:r>
            <a:r>
              <a:rPr lang="ru-RU" b="1" dirty="0"/>
              <a:t>- </a:t>
            </a:r>
            <a:r>
              <a:rPr lang="ru-RU" b="1" dirty="0" smtClean="0"/>
              <a:t>гладкие </a:t>
            </a:r>
            <a:r>
              <a:rPr lang="ru-RU" b="1" dirty="0"/>
              <a:t>и </a:t>
            </a:r>
            <a:r>
              <a:rPr lang="ru-RU" b="1" dirty="0" smtClean="0"/>
              <a:t>окрашенные семена</a:t>
            </a:r>
            <a:r>
              <a:rPr lang="ru-RU" b="1" dirty="0"/>
              <a:t>, т.к. в </a:t>
            </a:r>
            <a:r>
              <a:rPr lang="ru-RU" b="1" dirty="0" smtClean="0"/>
              <a:t>первом </a:t>
            </a:r>
            <a:r>
              <a:rPr lang="ru-RU" b="1" dirty="0"/>
              <a:t>по­ко­ле­нии по­лу­чи­ли все се­ме­на - глад­кие и окра­шен­ные.</a:t>
            </a:r>
          </a:p>
          <a:p>
            <a:r>
              <a:rPr lang="ru-RU" b="1" dirty="0"/>
              <a:t>Т.к. при </a:t>
            </a:r>
            <a:r>
              <a:rPr lang="ru-RU" b="1" dirty="0" smtClean="0"/>
              <a:t>образовании второго поколения анализирующее скрещивание</a:t>
            </a:r>
            <a:r>
              <a:rPr lang="ru-RU" b="1" dirty="0"/>
              <a:t>, </a:t>
            </a:r>
            <a:r>
              <a:rPr lang="ru-RU" b="1" dirty="0" smtClean="0"/>
              <a:t>значит полученные гибрид </a:t>
            </a:r>
            <a:r>
              <a:rPr lang="ru-RU" b="1" dirty="0" err="1" smtClean="0"/>
              <a:t>ы</a:t>
            </a:r>
            <a:r>
              <a:rPr lang="ru-RU" b="1" dirty="0" smtClean="0"/>
              <a:t>(АВ</a:t>
            </a:r>
            <a:r>
              <a:rPr lang="ru-RU" b="1" dirty="0"/>
              <a:t>//</a:t>
            </a:r>
            <a:r>
              <a:rPr lang="ru-RU" b="1" dirty="0" err="1"/>
              <a:t>ав</a:t>
            </a:r>
            <a:r>
              <a:rPr lang="ru-RU" b="1" dirty="0"/>
              <a:t>) </a:t>
            </a:r>
            <a:r>
              <a:rPr lang="ru-RU" b="1" dirty="0" smtClean="0"/>
              <a:t>скрещивают </a:t>
            </a:r>
            <a:r>
              <a:rPr lang="ru-RU" b="1" dirty="0"/>
              <a:t>с </a:t>
            </a:r>
            <a:r>
              <a:rPr lang="ru-RU" b="1" dirty="0" err="1"/>
              <a:t>ав</a:t>
            </a:r>
            <a:r>
              <a:rPr lang="ru-RU" b="1" dirty="0"/>
              <a:t>//</a:t>
            </a:r>
            <a:r>
              <a:rPr lang="ru-RU" b="1" dirty="0" err="1"/>
              <a:t>ав</a:t>
            </a:r>
            <a:endParaRPr lang="ru-RU" b="1" dirty="0"/>
          </a:p>
          <a:p>
            <a:r>
              <a:rPr lang="ru-RU" b="1" dirty="0"/>
              <a:t>2) </a:t>
            </a:r>
            <a:r>
              <a:rPr lang="ru-RU" b="1" dirty="0" smtClean="0"/>
              <a:t>Первое скрещивание</a:t>
            </a:r>
            <a:r>
              <a:rPr lang="ru-RU" b="1" dirty="0"/>
              <a:t>. </a:t>
            </a:r>
            <a:r>
              <a:rPr lang="ru-RU" b="1" dirty="0" smtClean="0"/>
              <a:t>Генотипы родителей</a:t>
            </a:r>
            <a:r>
              <a:rPr lang="ru-RU" b="1" dirty="0"/>
              <a:t>: ♀ ААВВ ; ♂ </a:t>
            </a:r>
            <a:r>
              <a:rPr lang="ru-RU" b="1" dirty="0" err="1"/>
              <a:t>аавв</a:t>
            </a:r>
            <a:r>
              <a:rPr lang="ru-RU" b="1" dirty="0"/>
              <a:t> </a:t>
            </a:r>
            <a:r>
              <a:rPr lang="ru-RU" b="1" dirty="0" smtClean="0"/>
              <a:t>Генотип потомства</a:t>
            </a:r>
            <a:r>
              <a:rPr lang="ru-RU" b="1" dirty="0"/>
              <a:t>: </a:t>
            </a:r>
            <a:r>
              <a:rPr lang="ru-RU" b="1" dirty="0" err="1"/>
              <a:t>АаВв</a:t>
            </a:r>
            <a:r>
              <a:rPr lang="ru-RU" b="1" dirty="0"/>
              <a:t> (АВ//</a:t>
            </a:r>
            <a:r>
              <a:rPr lang="ru-RU" b="1" dirty="0" err="1"/>
              <a:t>ав</a:t>
            </a:r>
            <a:r>
              <a:rPr lang="ru-RU" b="1" dirty="0"/>
              <a:t>)</a:t>
            </a:r>
          </a:p>
          <a:p>
            <a:r>
              <a:rPr lang="ru-RU" b="1" dirty="0"/>
              <a:t>3) Вто­рое скре­щи­ва­ние. Ге­но­ти­пы ро­ди­те­лей: ♀ </a:t>
            </a:r>
            <a:r>
              <a:rPr lang="ru-RU" b="1" dirty="0" err="1"/>
              <a:t>АаВв</a:t>
            </a:r>
            <a:r>
              <a:rPr lang="ru-RU" b="1" dirty="0"/>
              <a:t> (АВ//</a:t>
            </a:r>
            <a:r>
              <a:rPr lang="ru-RU" b="1" dirty="0" err="1"/>
              <a:t>ав</a:t>
            </a:r>
            <a:r>
              <a:rPr lang="ru-RU" b="1" dirty="0"/>
              <a:t>); ♂ </a:t>
            </a:r>
            <a:r>
              <a:rPr lang="ru-RU" b="1" dirty="0" err="1"/>
              <a:t>аавв</a:t>
            </a:r>
            <a:r>
              <a:rPr lang="ru-RU" b="1" dirty="0"/>
              <a:t> (</a:t>
            </a:r>
            <a:r>
              <a:rPr lang="ru-RU" b="1" dirty="0" err="1"/>
              <a:t>ав</a:t>
            </a:r>
            <a:r>
              <a:rPr lang="ru-RU" b="1" dirty="0"/>
              <a:t>//</a:t>
            </a:r>
            <a:r>
              <a:rPr lang="ru-RU" b="1" dirty="0" err="1"/>
              <a:t>ав</a:t>
            </a:r>
            <a:r>
              <a:rPr lang="ru-RU" b="1" dirty="0"/>
              <a:t>)</a:t>
            </a:r>
          </a:p>
          <a:p>
            <a:r>
              <a:rPr lang="ru-RU" b="1" dirty="0"/>
              <a:t>Детей: </a:t>
            </a:r>
            <a:r>
              <a:rPr lang="ru-RU" b="1" dirty="0" err="1"/>
              <a:t>АаВв</a:t>
            </a:r>
            <a:r>
              <a:rPr lang="ru-RU" b="1" dirty="0"/>
              <a:t> - </a:t>
            </a:r>
            <a:r>
              <a:rPr lang="ru-RU" b="1" dirty="0" smtClean="0"/>
              <a:t>гладкие окрашенные </a:t>
            </a:r>
            <a:r>
              <a:rPr lang="ru-RU" b="1" dirty="0"/>
              <a:t>(1200)</a:t>
            </a:r>
          </a:p>
          <a:p>
            <a:r>
              <a:rPr lang="ru-RU" b="1" dirty="0" err="1"/>
              <a:t>аавв</a:t>
            </a:r>
            <a:r>
              <a:rPr lang="ru-RU" b="1" dirty="0"/>
              <a:t> - </a:t>
            </a:r>
            <a:r>
              <a:rPr lang="ru-RU" b="1" dirty="0" smtClean="0"/>
              <a:t>морщинистые неокрашенные </a:t>
            </a:r>
            <a:r>
              <a:rPr lang="ru-RU" b="1" dirty="0"/>
              <a:t>(1215)</a:t>
            </a:r>
          </a:p>
          <a:p>
            <a:r>
              <a:rPr lang="ru-RU" b="1" dirty="0" err="1"/>
              <a:t>Аавв</a:t>
            </a:r>
            <a:r>
              <a:rPr lang="ru-RU" b="1" dirty="0"/>
              <a:t> - </a:t>
            </a:r>
            <a:r>
              <a:rPr lang="ru-RU" b="1" dirty="0" smtClean="0"/>
              <a:t>гладкие неокрашенные </a:t>
            </a:r>
            <a:r>
              <a:rPr lang="ru-RU" b="1" dirty="0"/>
              <a:t>(309)</a:t>
            </a:r>
          </a:p>
          <a:p>
            <a:r>
              <a:rPr lang="ru-RU" b="1" dirty="0" err="1"/>
              <a:t>ааВв</a:t>
            </a:r>
            <a:r>
              <a:rPr lang="ru-RU" b="1" dirty="0"/>
              <a:t> - </a:t>
            </a:r>
            <a:r>
              <a:rPr lang="ru-RU" b="1" dirty="0" smtClean="0"/>
              <a:t>морщинистые окрашенные </a:t>
            </a:r>
            <a:r>
              <a:rPr lang="ru-RU" b="1" dirty="0"/>
              <a:t>(315)</a:t>
            </a:r>
          </a:p>
          <a:p>
            <a:r>
              <a:rPr lang="ru-RU" b="1" dirty="0"/>
              <a:t>В F2 </a:t>
            </a:r>
            <a:r>
              <a:rPr lang="ru-RU" b="1" dirty="0" smtClean="0"/>
              <a:t>проявляется </a:t>
            </a:r>
            <a:r>
              <a:rPr lang="ru-RU" b="1" dirty="0"/>
              <a:t>закон </a:t>
            </a:r>
            <a:r>
              <a:rPr lang="ru-RU" b="1" dirty="0" smtClean="0"/>
              <a:t>сцепленного наследования</a:t>
            </a:r>
            <a:r>
              <a:rPr lang="ru-RU" b="1" dirty="0"/>
              <a:t>. </a:t>
            </a:r>
            <a:r>
              <a:rPr lang="ru-RU" b="1" dirty="0" smtClean="0"/>
              <a:t>Четыре фенотипические группы объясняются неполным сцеплением </a:t>
            </a:r>
            <a:r>
              <a:rPr lang="ru-RU" b="1" dirty="0"/>
              <a:t>генов А и В, </a:t>
            </a:r>
            <a:r>
              <a:rPr lang="ru-RU" b="1" dirty="0" smtClean="0"/>
              <a:t>сцепление нарушено</a:t>
            </a:r>
            <a:r>
              <a:rPr lang="ru-RU" b="1" dirty="0"/>
              <a:t>, т.к. идет </a:t>
            </a:r>
            <a:r>
              <a:rPr lang="ru-RU" b="1" dirty="0" smtClean="0"/>
              <a:t>кроссинговер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507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 самостоятельной работе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31.03.2014</dc:title>
  <dc:creator>User23</dc:creator>
  <cp:lastModifiedBy>Пользователь</cp:lastModifiedBy>
  <cp:revision>15</cp:revision>
  <dcterms:created xsi:type="dcterms:W3CDTF">2014-03-31T09:30:40Z</dcterms:created>
  <dcterms:modified xsi:type="dcterms:W3CDTF">2014-04-05T18:34:21Z</dcterms:modified>
</cp:coreProperties>
</file>